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0.xml" ContentType="application/vnd.openxmlformats-officedocument.drawingml.chart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76" r:id="rId2"/>
    <p:sldId id="257" r:id="rId3"/>
    <p:sldId id="261" r:id="rId4"/>
    <p:sldId id="284" r:id="rId5"/>
    <p:sldId id="264" r:id="rId6"/>
    <p:sldId id="28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82" r:id="rId16"/>
    <p:sldId id="281" r:id="rId17"/>
    <p:sldId id="280" r:id="rId18"/>
    <p:sldId id="279" r:id="rId1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CC"/>
    <a:srgbClr val="FFFF99"/>
    <a:srgbClr val="FF9933"/>
    <a:srgbClr val="FF3300"/>
    <a:srgbClr val="FFFF00"/>
    <a:srgbClr val="CCCC00"/>
    <a:srgbClr val="CC6600"/>
    <a:srgbClr val="FFCC6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45" autoAdjust="0"/>
  </p:normalViewPr>
  <p:slideViewPr>
    <p:cSldViewPr snapToGrid="0">
      <p:cViewPr varScale="1">
        <p:scale>
          <a:sx n="90" d="100"/>
          <a:sy n="90" d="100"/>
        </p:scale>
        <p:origin x="18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0"/>
    </c:view3D>
    <c:floor>
      <c:thickness val="0"/>
      <c:spPr>
        <a:solidFill>
          <a:schemeClr val="tx1">
            <a:lumMod val="50000"/>
            <a:lumOff val="50000"/>
          </a:schemeClr>
        </a:solidFill>
      </c:spPr>
    </c:floor>
    <c:sideWall>
      <c:thickness val="0"/>
      <c:spPr>
        <a:gradFill>
          <a:gsLst>
            <a:gs pos="0">
              <a:schemeClr val="accent6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>
          <a:solidFill>
            <a:schemeClr val="accent2">
              <a:lumMod val="60000"/>
              <a:lumOff val="40000"/>
            </a:schemeClr>
          </a:solidFill>
          <a:prstDash val="solid"/>
        </a:ln>
      </c:spPr>
    </c:sideWall>
    <c:backWall>
      <c:thickness val="0"/>
      <c:spPr>
        <a:gradFill>
          <a:gsLst>
            <a:gs pos="0">
              <a:schemeClr val="accent6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>
          <a:solidFill>
            <a:schemeClr val="accent2">
              <a:lumMod val="60000"/>
              <a:lumOff val="40000"/>
            </a:schemeClr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4340835348337376E-2"/>
          <c:y val="2.4548078753813554E-2"/>
          <c:w val="0.90325750947798189"/>
          <c:h val="0.8943346179840880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FAF9-4860-A065-A1F2C29DEF0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FAF9-4860-A065-A1F2C29DEF0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FAF9-4860-A065-A1F2C29DEF0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FAF9-4860-A065-A1F2C29DEF08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FAF9-4860-A065-A1F2C29DEF08}"/>
              </c:ext>
            </c:extLst>
          </c:dPt>
          <c:dLbls>
            <c:dLbl>
              <c:idx val="0"/>
              <c:layout>
                <c:manualLayout>
                  <c:x val="1.7307679059802565E-2"/>
                  <c:y val="-3.4035518287486757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AF9-4860-A065-A1F2C29DEF08}"/>
                </c:ext>
              </c:extLst>
            </c:dLbl>
            <c:dLbl>
              <c:idx val="1"/>
              <c:layout>
                <c:manualLayout>
                  <c:x val="9.133441051082488E-3"/>
                  <c:y val="-2.46978644714865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AF9-4860-A065-A1F2C29DEF08}"/>
                </c:ext>
              </c:extLst>
            </c:dLbl>
            <c:dLbl>
              <c:idx val="2"/>
              <c:layout>
                <c:manualLayout>
                  <c:x val="2.5101269855718901E-2"/>
                  <c:y val="-4.190765926986399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AF9-4860-A065-A1F2C29DEF08}"/>
                </c:ext>
              </c:extLst>
            </c:dLbl>
            <c:dLbl>
              <c:idx val="3"/>
              <c:layout>
                <c:manualLayout>
                  <c:x val="1.8173008359504195E-2"/>
                  <c:y val="-2.572685516583154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AF9-4860-A065-A1F2C29DEF08}"/>
                </c:ext>
              </c:extLst>
            </c:dLbl>
            <c:dLbl>
              <c:idx val="4"/>
              <c:layout>
                <c:manualLayout>
                  <c:x val="3.2295412134176867E-2"/>
                  <c:y val="-4.845442615127654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AF9-4860-A065-A1F2C29DEF08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Tabelle1!$B$5:$F$5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Tabelle1!$B$6:$F$6</c:f>
              <c:numCache>
                <c:formatCode>General</c:formatCode>
                <c:ptCount val="5"/>
                <c:pt idx="0">
                  <c:v>3234</c:v>
                </c:pt>
                <c:pt idx="1">
                  <c:v>3621</c:v>
                </c:pt>
                <c:pt idx="2">
                  <c:v>3095</c:v>
                </c:pt>
                <c:pt idx="3">
                  <c:v>3355</c:v>
                </c:pt>
                <c:pt idx="4">
                  <c:v>3018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AF9-4860-A065-A1F2C29DEF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10765048"/>
        <c:axId val="1"/>
        <c:axId val="0"/>
      </c:bar3DChart>
      <c:catAx>
        <c:axId val="310765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"/>
        <c:crosses val="autoZero"/>
        <c:auto val="1"/>
        <c:lblAlgn val="ctr"/>
        <c:lblOffset val="100"/>
        <c:tickMarkSkip val="1"/>
        <c:noMultiLvlLbl val="0"/>
      </c:catAx>
      <c:valAx>
        <c:axId val="1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31076504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gradFill>
      <a:gsLst>
        <a:gs pos="0">
          <a:srgbClr val="FFFFCC"/>
        </a:gs>
        <a:gs pos="9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  <a:ln w="3175">
      <a:solidFill>
        <a:schemeClr val="accent6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/>
              <a:t>Durchschnittliche Verfahrensdauer in Monaten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ln w="28575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8000"/>
              </a:solidFill>
              <a:ln w="28575">
                <a:noFill/>
              </a:ln>
            </c:spPr>
            <c:extLst>
              <c:ext xmlns:c16="http://schemas.microsoft.com/office/drawing/2014/chart" uri="{C3380CC4-5D6E-409C-BE32-E72D297353CC}">
                <c16:uniqueId val="{00000001-AB5E-4C29-BC36-33FE7A3C08FC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 w="28575">
                <a:noFill/>
              </a:ln>
            </c:spPr>
            <c:extLst>
              <c:ext xmlns:c16="http://schemas.microsoft.com/office/drawing/2014/chart" uri="{C3380CC4-5D6E-409C-BE32-E72D297353CC}">
                <c16:uniqueId val="{00000003-AB5E-4C29-BC36-33FE7A3C08FC}"/>
              </c:ext>
            </c:extLst>
          </c:dPt>
          <c:dPt>
            <c:idx val="2"/>
            <c:invertIfNegative val="0"/>
            <c:bubble3D val="0"/>
            <c:spPr>
              <a:solidFill>
                <a:srgbClr val="FF0066"/>
              </a:solidFill>
              <a:ln w="28575">
                <a:noFill/>
              </a:ln>
            </c:spPr>
            <c:extLst>
              <c:ext xmlns:c16="http://schemas.microsoft.com/office/drawing/2014/chart" uri="{C3380CC4-5D6E-409C-BE32-E72D297353CC}">
                <c16:uniqueId val="{00000005-AB5E-4C29-BC36-33FE7A3C08FC}"/>
              </c:ext>
            </c:extLst>
          </c:dPt>
          <c:dPt>
            <c:idx val="3"/>
            <c:invertIfNegative val="0"/>
            <c:bubble3D val="0"/>
            <c:spPr>
              <a:solidFill>
                <a:srgbClr val="FF9900"/>
              </a:solidFill>
              <a:ln w="28575">
                <a:noFill/>
              </a:ln>
            </c:spPr>
            <c:extLst>
              <c:ext xmlns:c16="http://schemas.microsoft.com/office/drawing/2014/chart" uri="{C3380CC4-5D6E-409C-BE32-E72D297353CC}">
                <c16:uniqueId val="{00000007-AB5E-4C29-BC36-33FE7A3C08FC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ln w="28575">
                <a:noFill/>
              </a:ln>
            </c:spPr>
            <c:extLst>
              <c:ext xmlns:c16="http://schemas.microsoft.com/office/drawing/2014/chart" uri="{C3380CC4-5D6E-409C-BE32-E72D297353CC}">
                <c16:uniqueId val="{00000009-AB5E-4C29-BC36-33FE7A3C08FC}"/>
              </c:ext>
            </c:extLst>
          </c:dPt>
          <c:dPt>
            <c:idx val="5"/>
            <c:invertIfNegative val="0"/>
            <c:bubble3D val="0"/>
            <c:spPr>
              <a:solidFill>
                <a:srgbClr val="92D050"/>
              </a:solidFill>
              <a:ln w="28575">
                <a:noFill/>
              </a:ln>
            </c:spPr>
            <c:extLst>
              <c:ext xmlns:c16="http://schemas.microsoft.com/office/drawing/2014/chart" uri="{C3380CC4-5D6E-409C-BE32-E72D297353CC}">
                <c16:uniqueId val="{0000000B-AB5E-4C29-BC36-33FE7A3C08FC}"/>
              </c:ext>
            </c:extLst>
          </c:dPt>
          <c:dPt>
            <c:idx val="6"/>
            <c:invertIfNegative val="0"/>
            <c:bubble3D val="0"/>
            <c:spPr>
              <a:solidFill>
                <a:srgbClr val="0070C0"/>
              </a:solidFill>
              <a:ln w="28575">
                <a:noFill/>
              </a:ln>
            </c:spPr>
            <c:extLst>
              <c:ext xmlns:c16="http://schemas.microsoft.com/office/drawing/2014/chart" uri="{C3380CC4-5D6E-409C-BE32-E72D297353CC}">
                <c16:uniqueId val="{0000000D-AB5E-4C29-BC36-33FE7A3C08FC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 w="28575">
                <a:noFill/>
              </a:ln>
            </c:spPr>
            <c:extLst>
              <c:ext xmlns:c16="http://schemas.microsoft.com/office/drawing/2014/chart" uri="{C3380CC4-5D6E-409C-BE32-E72D297353CC}">
                <c16:uniqueId val="{0000000F-AB5E-4C29-BC36-33FE7A3C08FC}"/>
              </c:ext>
            </c:extLst>
          </c:dPt>
          <c:dPt>
            <c:idx val="8"/>
            <c:invertIfNegative val="0"/>
            <c:bubble3D val="0"/>
            <c:spPr>
              <a:solidFill>
                <a:srgbClr val="7030A0"/>
              </a:solidFill>
              <a:ln w="28575">
                <a:noFill/>
              </a:ln>
            </c:spPr>
            <c:extLst>
              <c:ext xmlns:c16="http://schemas.microsoft.com/office/drawing/2014/chart" uri="{C3380CC4-5D6E-409C-BE32-E72D297353CC}">
                <c16:uniqueId val="{00000011-AB5E-4C29-BC36-33FE7A3C08FC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Tabelle5!$B$3:$J$3</c:f>
              <c:strCache>
                <c:ptCount val="9"/>
                <c:pt idx="0">
                  <c:v>SGB II (Hartz IV)</c:v>
                </c:pt>
                <c:pt idx="1">
                  <c:v>Arbeitslosenversicherung</c:v>
                </c:pt>
                <c:pt idx="2">
                  <c:v>SchwerbehindertenR</c:v>
                </c:pt>
                <c:pt idx="3">
                  <c:v>Rentenversicherung</c:v>
                </c:pt>
                <c:pt idx="4">
                  <c:v>Krankenversicherung</c:v>
                </c:pt>
                <c:pt idx="5">
                  <c:v>Pflegeversicherung</c:v>
                </c:pt>
                <c:pt idx="6">
                  <c:v>Unfallversicherung </c:v>
                </c:pt>
                <c:pt idx="7">
                  <c:v>Sozialhilfe/AsylbLG</c:v>
                </c:pt>
                <c:pt idx="8">
                  <c:v>insgesamt</c:v>
                </c:pt>
              </c:strCache>
            </c:strRef>
          </c:cat>
          <c:val>
            <c:numRef>
              <c:f>Tabelle5!$B$4:$J$4</c:f>
              <c:numCache>
                <c:formatCode>General</c:formatCode>
                <c:ptCount val="9"/>
                <c:pt idx="0">
                  <c:v>8.6999999999999993</c:v>
                </c:pt>
                <c:pt idx="1">
                  <c:v>10.3</c:v>
                </c:pt>
                <c:pt idx="2">
                  <c:v>14.5</c:v>
                </c:pt>
                <c:pt idx="3">
                  <c:v>14</c:v>
                </c:pt>
                <c:pt idx="4">
                  <c:v>8</c:v>
                </c:pt>
                <c:pt idx="5">
                  <c:v>7</c:v>
                </c:pt>
                <c:pt idx="6">
                  <c:v>13.4</c:v>
                </c:pt>
                <c:pt idx="7">
                  <c:v>12.5</c:v>
                </c:pt>
                <c:pt idx="8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B5E-4C29-BC36-33FE7A3C08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9308872"/>
        <c:axId val="1"/>
      </c:barChart>
      <c:catAx>
        <c:axId val="419308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9308872"/>
        <c:crosses val="autoZero"/>
        <c:crossBetween val="between"/>
      </c:valAx>
      <c:spPr>
        <a:pattFill prst="lgGrid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>
          <a:outerShdw blurRad="50800" dist="50800" dir="5400000" algn="ctr" rotWithShape="0">
            <a:schemeClr val="accent5">
              <a:lumMod val="20000"/>
              <a:lumOff val="80000"/>
            </a:schemeClr>
          </a:outerShdw>
        </a:effectLst>
      </c:spPr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/>
              <a:t>Durchschnittliche</a:t>
            </a:r>
            <a:r>
              <a:rPr lang="de-DE" baseline="0"/>
              <a:t> Verfahrensdauer in Monaten</a:t>
            </a:r>
            <a:endParaRPr lang="de-DE"/>
          </a:p>
        </c:rich>
      </c:tx>
      <c:layout>
        <c:manualLayout>
          <c:xMode val="edge"/>
          <c:yMode val="edge"/>
          <c:x val="0.22678915987497666"/>
          <c:y val="0"/>
        </c:manualLayout>
      </c:layout>
      <c:overlay val="1"/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accent6"/>
        </a:solidFill>
      </c:spPr>
    </c:floor>
    <c:sideWall>
      <c:thickness val="0"/>
      <c:spPr>
        <a:pattFill prst="pct90">
          <a:fgClr>
            <a:schemeClr val="accent6">
              <a:lumMod val="40000"/>
              <a:lumOff val="60000"/>
            </a:schemeClr>
          </a:fgClr>
          <a:bgClr>
            <a:schemeClr val="bg1"/>
          </a:bgClr>
        </a:pattFill>
      </c:spPr>
    </c:sideWall>
    <c:backWall>
      <c:thickness val="0"/>
      <c:spPr>
        <a:pattFill prst="pct90">
          <a:fgClr>
            <a:schemeClr val="accent6">
              <a:lumMod val="40000"/>
              <a:lumOff val="60000"/>
            </a:schemeClr>
          </a:fgClr>
          <a:bgClr>
            <a:schemeClr val="bg1"/>
          </a:bgClr>
        </a:pattFill>
      </c:spPr>
    </c:backWall>
    <c:plotArea>
      <c:layout>
        <c:manualLayout>
          <c:layoutTarget val="inner"/>
          <c:xMode val="edge"/>
          <c:yMode val="edge"/>
          <c:x val="0.10387190868050204"/>
          <c:y val="7.4494422608434641E-2"/>
          <c:w val="0.86638286729890823"/>
          <c:h val="0.68549218439451931"/>
        </c:manualLayout>
      </c:layout>
      <c:bar3DChart>
        <c:barDir val="col"/>
        <c:grouping val="clustered"/>
        <c:varyColors val="0"/>
        <c:ser>
          <c:idx val="0"/>
          <c:order val="0"/>
          <c:tx>
            <c:v>Jahr 2018</c:v>
          </c:tx>
          <c:invertIfNegative val="0"/>
          <c:dLbls>
            <c:dLbl>
              <c:idx val="0"/>
              <c:layout>
                <c:manualLayout>
                  <c:x val="-1.1359948068808828E-2"/>
                  <c:y val="3.0252675821037609E-17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737-48E5-BD42-FC0A1348CB57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Tabelle6!$B$4:$J$4</c:f>
              <c:strCache>
                <c:ptCount val="9"/>
                <c:pt idx="0">
                  <c:v>SGB II (Hartz IV)</c:v>
                </c:pt>
                <c:pt idx="1">
                  <c:v>Arbeitslosenversicherung</c:v>
                </c:pt>
                <c:pt idx="2">
                  <c:v>SchwerbehindertenR</c:v>
                </c:pt>
                <c:pt idx="3">
                  <c:v>Rentenversicherung</c:v>
                </c:pt>
                <c:pt idx="4">
                  <c:v>Krankenversicherung</c:v>
                </c:pt>
                <c:pt idx="5">
                  <c:v>Pflegeversicherung</c:v>
                </c:pt>
                <c:pt idx="6">
                  <c:v>Unfallversicherung </c:v>
                </c:pt>
                <c:pt idx="7">
                  <c:v>Sozialhilfe/AsylbLG</c:v>
                </c:pt>
                <c:pt idx="8">
                  <c:v>insgesamt</c:v>
                </c:pt>
              </c:strCache>
            </c:strRef>
          </c:cat>
          <c:val>
            <c:numRef>
              <c:f>Tabelle6!$B$5:$J$5</c:f>
              <c:numCache>
                <c:formatCode>General</c:formatCode>
                <c:ptCount val="9"/>
                <c:pt idx="0">
                  <c:v>10.7</c:v>
                </c:pt>
                <c:pt idx="1">
                  <c:v>9.6999999999999993</c:v>
                </c:pt>
                <c:pt idx="2">
                  <c:v>14.8</c:v>
                </c:pt>
                <c:pt idx="3">
                  <c:v>13.9</c:v>
                </c:pt>
                <c:pt idx="4">
                  <c:v>7.4</c:v>
                </c:pt>
                <c:pt idx="5">
                  <c:v>6.7</c:v>
                </c:pt>
                <c:pt idx="6">
                  <c:v>13.9</c:v>
                </c:pt>
                <c:pt idx="7">
                  <c:v>11.1</c:v>
                </c:pt>
                <c:pt idx="8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37-48E5-BD42-FC0A1348CB57}"/>
            </c:ext>
          </c:extLst>
        </c:ser>
        <c:ser>
          <c:idx val="1"/>
          <c:order val="1"/>
          <c:tx>
            <c:v>Jahr 2019</c:v>
          </c:tx>
          <c:invertIfNegative val="0"/>
          <c:dLbls>
            <c:dLbl>
              <c:idx val="0"/>
              <c:layout>
                <c:manualLayout>
                  <c:x val="1.1359948068808828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737-48E5-BD42-FC0A1348CB57}"/>
                </c:ext>
              </c:extLst>
            </c:dLbl>
            <c:dLbl>
              <c:idx val="1"/>
              <c:layout>
                <c:manualLayout>
                  <c:x val="1.7851346965271016E-2"/>
                  <c:y val="-3.3003300330033004E-3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737-48E5-BD42-FC0A1348CB57}"/>
                </c:ext>
              </c:extLst>
            </c:dLbl>
            <c:dLbl>
              <c:idx val="2"/>
              <c:layout>
                <c:manualLayout>
                  <c:x val="1.9474196689386564E-2"/>
                  <c:y val="-9.9009900990098855E-3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737-48E5-BD42-FC0A1348CB57}"/>
                </c:ext>
              </c:extLst>
            </c:dLbl>
            <c:dLbl>
              <c:idx val="3"/>
              <c:layout>
                <c:manualLayout>
                  <c:x val="2.7588445309964297E-2"/>
                  <c:y val="-9.9012499675164359E-3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737-48E5-BD42-FC0A1348CB57}"/>
                </c:ext>
              </c:extLst>
            </c:dLbl>
            <c:dLbl>
              <c:idx val="4"/>
              <c:layout>
                <c:manualLayout>
                  <c:x val="7.5154382731318914E-3"/>
                  <c:y val="-3.8576919166436541E-3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737-48E5-BD42-FC0A1348CB57}"/>
                </c:ext>
              </c:extLst>
            </c:dLbl>
            <c:dLbl>
              <c:idx val="6"/>
              <c:layout>
                <c:manualLayout>
                  <c:x val="2.2719896137617657E-2"/>
                  <c:y val="-3.3003300330033004E-3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737-48E5-BD42-FC0A1348CB57}"/>
                </c:ext>
              </c:extLst>
            </c:dLbl>
            <c:dLbl>
              <c:idx val="7"/>
              <c:layout>
                <c:manualLayout>
                  <c:x val="1.4605647517039922E-2"/>
                  <c:y val="-3.3003300330033004E-3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737-48E5-BD42-FC0A1348CB57}"/>
                </c:ext>
              </c:extLst>
            </c:dLbl>
            <c:dLbl>
              <c:idx val="8"/>
              <c:layout>
                <c:manualLayout>
                  <c:x val="2.1097046413501991E-2"/>
                  <c:y val="-6.6006600660066007E-3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737-48E5-BD42-FC0A1348CB57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Tabelle6!$B$4:$J$4</c:f>
              <c:strCache>
                <c:ptCount val="9"/>
                <c:pt idx="0">
                  <c:v>SGB II (Hartz IV)</c:v>
                </c:pt>
                <c:pt idx="1">
                  <c:v>Arbeitslosenversicherung</c:v>
                </c:pt>
                <c:pt idx="2">
                  <c:v>SchwerbehindertenR</c:v>
                </c:pt>
                <c:pt idx="3">
                  <c:v>Rentenversicherung</c:v>
                </c:pt>
                <c:pt idx="4">
                  <c:v>Krankenversicherung</c:v>
                </c:pt>
                <c:pt idx="5">
                  <c:v>Pflegeversicherung</c:v>
                </c:pt>
                <c:pt idx="6">
                  <c:v>Unfallversicherung </c:v>
                </c:pt>
                <c:pt idx="7">
                  <c:v>Sozialhilfe/AsylbLG</c:v>
                </c:pt>
                <c:pt idx="8">
                  <c:v>insgesamt</c:v>
                </c:pt>
              </c:strCache>
            </c:strRef>
          </c:cat>
          <c:val>
            <c:numRef>
              <c:f>Tabelle6!$B$6:$J$6</c:f>
              <c:numCache>
                <c:formatCode>General</c:formatCode>
                <c:ptCount val="9"/>
                <c:pt idx="0">
                  <c:v>8.6999999999999993</c:v>
                </c:pt>
                <c:pt idx="1">
                  <c:v>10.3</c:v>
                </c:pt>
                <c:pt idx="2">
                  <c:v>14.5</c:v>
                </c:pt>
                <c:pt idx="3">
                  <c:v>14</c:v>
                </c:pt>
                <c:pt idx="4">
                  <c:v>8</c:v>
                </c:pt>
                <c:pt idx="5">
                  <c:v>7</c:v>
                </c:pt>
                <c:pt idx="6">
                  <c:v>13.4</c:v>
                </c:pt>
                <c:pt idx="7">
                  <c:v>12.5</c:v>
                </c:pt>
                <c:pt idx="8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737-48E5-BD42-FC0A1348CB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9860640"/>
        <c:axId val="1"/>
        <c:axId val="0"/>
      </c:bar3DChart>
      <c:catAx>
        <c:axId val="419860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solidFill>
            <a:schemeClr val="accent6">
              <a:lumMod val="20000"/>
              <a:lumOff val="80000"/>
            </a:schemeClr>
          </a:solidFill>
        </c:spPr>
        <c:txPr>
          <a:bodyPr/>
          <a:lstStyle/>
          <a:p>
            <a:pPr>
              <a:defRPr sz="900"/>
            </a:pPr>
            <a:endParaRPr lang="de-DE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e-DE" sz="1000"/>
                  <a:t>Monate</a:t>
                </a:r>
              </a:p>
            </c:rich>
          </c:tx>
          <c:layout>
            <c:manualLayout>
              <c:xMode val="edge"/>
              <c:yMode val="edge"/>
              <c:x val="8.8061448501994696E-2"/>
              <c:y val="0.3406078324367869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1986064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9438202247191012"/>
          <c:y val="0.80693069306930698"/>
          <c:w val="8.4269662921348312E-2"/>
          <c:h val="0.1188118811881188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Entwicklung der anhängigen Verfahren am Jahresende </a:t>
            </a:r>
          </a:p>
          <a:p>
            <a:pPr>
              <a:defRPr/>
            </a:pPr>
            <a:r>
              <a:rPr lang="de-DE"/>
              <a:t>(Klagen und einstweiliger Rechtschutz) </a:t>
            </a:r>
          </a:p>
        </c:rich>
      </c:tx>
      <c:layout>
        <c:manualLayout>
          <c:xMode val="edge"/>
          <c:yMode val="edge"/>
          <c:x val="0.16338215712383489"/>
          <c:y val="1.55400155400155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6.8214718352513623E-2"/>
          <c:y val="0.20841271589303084"/>
          <c:w val="0.82464762643684186"/>
          <c:h val="0.6895022300534111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5089-4409-9D0B-A105762D878D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5089-4409-9D0B-A105762D878D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5089-4409-9D0B-A105762D878D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5089-4409-9D0B-A105762D878D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5089-4409-9D0B-A105762D878D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50000"/>
                  <a:alpha val="85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5089-4409-9D0B-A105762D878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Tabelle3!$B$4:$G$4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Tabelle3!$B$5:$G$5</c:f>
              <c:numCache>
                <c:formatCode>General</c:formatCode>
                <c:ptCount val="6"/>
                <c:pt idx="0">
                  <c:v>3507</c:v>
                </c:pt>
                <c:pt idx="1">
                  <c:v>3273</c:v>
                </c:pt>
                <c:pt idx="2">
                  <c:v>3299</c:v>
                </c:pt>
                <c:pt idx="3">
                  <c:v>2920</c:v>
                </c:pt>
                <c:pt idx="4">
                  <c:v>2901</c:v>
                </c:pt>
                <c:pt idx="5">
                  <c:v>2716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089-4409-9D0B-A105762D878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2093728"/>
        <c:axId val="1"/>
      </c:barChart>
      <c:catAx>
        <c:axId val="53209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3209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 i="0" u="sng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de-DE" sz="1400"/>
              <a:t>Anteil der einzelnen Rechtsgebiete am Gesamtbestand im Jahr 2019</a:t>
            </a:r>
          </a:p>
        </c:rich>
      </c:tx>
      <c:layout>
        <c:manualLayout>
          <c:xMode val="edge"/>
          <c:yMode val="edge"/>
          <c:x val="0.10749272584359529"/>
          <c:y val="1.008660325226336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2956046458665452"/>
          <c:y val="0.27809847186696496"/>
          <c:w val="0.4117513094966978"/>
          <c:h val="0.65129797556408364"/>
        </c:manualLayout>
      </c:layout>
      <c:pie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00800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71E8-432E-8CE9-86081F95ACE4}"/>
              </c:ext>
            </c:extLst>
          </c:dPt>
          <c:dPt>
            <c:idx val="1"/>
            <c:bubble3D val="0"/>
            <c:spPr>
              <a:solidFill>
                <a:srgbClr val="FF990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71E8-432E-8CE9-86081F95ACE4}"/>
              </c:ext>
            </c:extLst>
          </c:dPt>
          <c:dPt>
            <c:idx val="2"/>
            <c:bubble3D val="0"/>
            <c:explosion val="1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71E8-432E-8CE9-86081F95ACE4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71E8-432E-8CE9-86081F95ACE4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71E8-432E-8CE9-86081F95ACE4}"/>
              </c:ext>
            </c:extLst>
          </c:dPt>
          <c:dPt>
            <c:idx val="5"/>
            <c:bubble3D val="0"/>
            <c:spPr>
              <a:solidFill>
                <a:srgbClr val="0070C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71E8-432E-8CE9-86081F95ACE4}"/>
              </c:ext>
            </c:extLst>
          </c:dPt>
          <c:dPt>
            <c:idx val="6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71E8-432E-8CE9-86081F95ACE4}"/>
              </c:ext>
            </c:extLst>
          </c:dPt>
          <c:dPt>
            <c:idx val="7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71E8-432E-8CE9-86081F95ACE4}"/>
              </c:ext>
            </c:extLst>
          </c:dPt>
          <c:dLbls>
            <c:dLbl>
              <c:idx val="0"/>
              <c:layout>
                <c:manualLayout>
                  <c:x val="4.7269104169355883E-2"/>
                  <c:y val="5.593167923495968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E8-432E-8CE9-86081F95ACE4}"/>
                </c:ext>
              </c:extLst>
            </c:dLbl>
            <c:dLbl>
              <c:idx val="1"/>
              <c:layout>
                <c:manualLayout>
                  <c:x val="-1.3476722172023579E-2"/>
                  <c:y val="0.1042262372037332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E8-432E-8CE9-86081F95ACE4}"/>
                </c:ext>
              </c:extLst>
            </c:dLbl>
            <c:dLbl>
              <c:idx val="2"/>
              <c:layout>
                <c:manualLayout>
                  <c:x val="0.11163635923583323"/>
                  <c:y val="-3.349033787694967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1E8-432E-8CE9-86081F95ACE4}"/>
                </c:ext>
              </c:extLst>
            </c:dLbl>
            <c:dLbl>
              <c:idx val="3"/>
              <c:layout>
                <c:manualLayout>
                  <c:x val="2.2838276106880082E-2"/>
                  <c:y val="7.6315706005027316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1E8-432E-8CE9-86081F95ACE4}"/>
                </c:ext>
              </c:extLst>
            </c:dLbl>
            <c:dLbl>
              <c:idx val="4"/>
              <c:layout>
                <c:manualLayout>
                  <c:x val="6.3062045522998145E-4"/>
                  <c:y val="3.376687997081935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1E8-432E-8CE9-86081F95ACE4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Tabelle2!$B$5:$I$5</c:f>
              <c:strCache>
                <c:ptCount val="8"/>
                <c:pt idx="0">
                  <c:v>Hartz IV (Alg II)</c:v>
                </c:pt>
                <c:pt idx="1">
                  <c:v>Rentenversicherung</c:v>
                </c:pt>
                <c:pt idx="2">
                  <c:v>SchwerbehindertenR</c:v>
                </c:pt>
                <c:pt idx="3">
                  <c:v>Arbeitslosenversicherung</c:v>
                </c:pt>
                <c:pt idx="4">
                  <c:v>Kranken-/Pflegevers.</c:v>
                </c:pt>
                <c:pt idx="5">
                  <c:v>Unfallversicherung </c:v>
                </c:pt>
                <c:pt idx="6">
                  <c:v>Sozialhilfe/AsylbLG</c:v>
                </c:pt>
                <c:pt idx="7">
                  <c:v>Sonstiges</c:v>
                </c:pt>
              </c:strCache>
            </c:strRef>
          </c:cat>
          <c:val>
            <c:numRef>
              <c:f>Tabelle2!$B$6:$I$6</c:f>
              <c:numCache>
                <c:formatCode>0.00%</c:formatCode>
                <c:ptCount val="8"/>
                <c:pt idx="0">
                  <c:v>0.1203</c:v>
                </c:pt>
                <c:pt idx="1">
                  <c:v>0.20910000000000001</c:v>
                </c:pt>
                <c:pt idx="2">
                  <c:v>0.2286</c:v>
                </c:pt>
                <c:pt idx="3">
                  <c:v>5.74E-2</c:v>
                </c:pt>
                <c:pt idx="4">
                  <c:v>0.2165</c:v>
                </c:pt>
                <c:pt idx="5">
                  <c:v>7.2099999999999997E-2</c:v>
                </c:pt>
                <c:pt idx="6">
                  <c:v>4.1200000000000001E-2</c:v>
                </c:pt>
                <c:pt idx="7">
                  <c:v>3.44E-2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1E8-432E-8CE9-86081F95AC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444452774278699"/>
          <c:y val="0.19064140916226269"/>
          <c:w val="0.13838397488949544"/>
          <c:h val="0.47313731546634286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2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1"/>
    <c:dispBlanksAs val="zero"/>
    <c:showDLblsOverMax val="0"/>
  </c:chart>
  <c:spPr>
    <a:gradFill>
      <a:gsLst>
        <a:gs pos="0">
          <a:srgbClr val="FFFF99"/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 w="3175">
      <a:solidFill>
        <a:srgbClr val="000000"/>
      </a:solidFill>
      <a:prstDash val="solid"/>
    </a:ln>
  </c:spPr>
  <c:txPr>
    <a:bodyPr/>
    <a:lstStyle/>
    <a:p>
      <a:pPr>
        <a:defRPr sz="2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Entwicklung der Eingänge von Eilanträgen seit 2015</a:t>
            </a:r>
          </a:p>
        </c:rich>
      </c:tx>
      <c:layout>
        <c:manualLayout>
          <c:xMode val="edge"/>
          <c:yMode val="edge"/>
          <c:x val="0.13411996218461092"/>
          <c:y val="3.40755234132487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accent5">
            <a:lumMod val="7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Jahr 2010</c:v>
          </c:tx>
          <c:spPr>
            <a:solidFill>
              <a:srgbClr val="FF9933">
                <a:alpha val="85000"/>
              </a:srgb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B80-4A13-A351-66AC2B3F730D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B80-4A13-A351-66AC2B3F730D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4B80-4A13-A351-66AC2B3F730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  <a:alpha val="85000"/>
                </a:schemeClr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B80-4A13-A351-66AC2B3F730D}"/>
              </c:ext>
            </c:extLst>
          </c:dPt>
          <c:dLbls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210</a:t>
                    </a:r>
                  </a:p>
                  <a:p>
                    <a:endParaRPr lang="en-US" dirty="0"/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4B80-4A13-A351-66AC2B3F73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Tabelle2!$B$7:$F$7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Tabelle2!$B$8:$F$8</c:f>
              <c:numCache>
                <c:formatCode>General</c:formatCode>
                <c:ptCount val="5"/>
                <c:pt idx="0">
                  <c:v>234</c:v>
                </c:pt>
                <c:pt idx="1">
                  <c:v>258</c:v>
                </c:pt>
                <c:pt idx="2">
                  <c:v>240</c:v>
                </c:pt>
                <c:pt idx="3">
                  <c:v>230</c:v>
                </c:pt>
                <c:pt idx="4">
                  <c:v>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B80-4A13-A351-66AC2B3F73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pyramid"/>
        <c:axId val="431450752"/>
        <c:axId val="1"/>
        <c:axId val="0"/>
      </c:bar3DChart>
      <c:catAx>
        <c:axId val="431450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31450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accent6">
            <a:lumMod val="20000"/>
            <a:lumOff val="80000"/>
          </a:schemeClr>
        </a:gs>
        <a:gs pos="48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 err="1"/>
              <a:t>Entwicklung</a:t>
            </a:r>
            <a:r>
              <a:rPr lang="en-US" dirty="0"/>
              <a:t> der </a:t>
            </a:r>
            <a:r>
              <a:rPr lang="en-US" dirty="0" err="1"/>
              <a:t>Eingänge</a:t>
            </a:r>
            <a:endParaRPr lang="de-DE" dirty="0"/>
          </a:p>
          <a:p>
            <a:pPr>
              <a:defRPr/>
            </a:pPr>
            <a:r>
              <a:rPr lang="en-US" dirty="0"/>
              <a:t> (</a:t>
            </a:r>
            <a:r>
              <a:rPr lang="en-US" dirty="0" err="1"/>
              <a:t>Klagen</a:t>
            </a:r>
            <a:r>
              <a:rPr lang="en-US" dirty="0"/>
              <a:t> und </a:t>
            </a:r>
            <a:r>
              <a:rPr lang="en-US" dirty="0" err="1"/>
              <a:t>Eilanträge</a:t>
            </a:r>
            <a:r>
              <a:rPr lang="en-US" dirty="0"/>
              <a:t>)</a:t>
            </a:r>
            <a:endParaRPr lang="de-DE" dirty="0"/>
          </a:p>
          <a:p>
            <a:pPr>
              <a:defRPr/>
            </a:pPr>
            <a:r>
              <a:rPr lang="en-US" dirty="0"/>
              <a:t> in den </a:t>
            </a:r>
            <a:r>
              <a:rPr lang="en-US" dirty="0" err="1"/>
              <a:t>einzelnen</a:t>
            </a:r>
            <a:r>
              <a:rPr lang="en-US" dirty="0"/>
              <a:t> </a:t>
            </a:r>
            <a:r>
              <a:rPr lang="en-US" dirty="0" err="1"/>
              <a:t>Rechtsgebieten</a:t>
            </a:r>
            <a:r>
              <a:rPr lang="en-US" dirty="0"/>
              <a:t> </a:t>
            </a:r>
            <a:r>
              <a:rPr lang="en-US" dirty="0" err="1"/>
              <a:t>seit</a:t>
            </a:r>
            <a:r>
              <a:rPr lang="en-US" dirty="0"/>
              <a:t> 2015</a:t>
            </a:r>
            <a:endParaRPr lang="de-DE" dirty="0"/>
          </a:p>
          <a:p>
            <a:pPr>
              <a:defRPr/>
            </a:pPr>
            <a:endParaRPr lang="de-DE" dirty="0"/>
          </a:p>
        </c:rich>
      </c:tx>
      <c:layout>
        <c:manualLayout>
          <c:xMode val="edge"/>
          <c:yMode val="edge"/>
          <c:x val="0.35603697998524764"/>
          <c:y val="2.59515251534943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2015</c:v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-3.52398394802189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D62-42ED-9B60-143539012591}"/>
                </c:ext>
              </c:extLst>
            </c:dLbl>
            <c:dLbl>
              <c:idx val="1"/>
              <c:layout>
                <c:manualLayout>
                  <c:x val="-1.4095935792087537E-2"/>
                  <c:y val="7.12377493508194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D62-42ED-9B60-143539012591}"/>
                </c:ext>
              </c:extLst>
            </c:dLbl>
            <c:dLbl>
              <c:idx val="2"/>
              <c:layout>
                <c:manualLayout>
                  <c:x val="-1.057195184406565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D62-42ED-9B60-143539012591}"/>
                </c:ext>
              </c:extLst>
            </c:dLbl>
            <c:dLbl>
              <c:idx val="5"/>
              <c:layout>
                <c:manualLayout>
                  <c:x val="-8.2226292120511496E-3"/>
                  <c:y val="2.37459164502734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D62-42ED-9B60-1435390125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Tabelle3!$B$3:$H$3</c:f>
              <c:strCache>
                <c:ptCount val="7"/>
                <c:pt idx="0">
                  <c:v>Sozialhilfe, AsylbLG</c:v>
                </c:pt>
                <c:pt idx="1">
                  <c:v>Unfallvers.</c:v>
                </c:pt>
                <c:pt idx="2">
                  <c:v>Kranken-/Pflegevers.</c:v>
                </c:pt>
                <c:pt idx="3">
                  <c:v>Hartz IV</c:v>
                </c:pt>
                <c:pt idx="4">
                  <c:v>SchwerbehindertenR</c:v>
                </c:pt>
                <c:pt idx="5">
                  <c:v>Arbeitslosenvers.</c:v>
                </c:pt>
                <c:pt idx="6">
                  <c:v>Rentenvers.</c:v>
                </c:pt>
              </c:strCache>
            </c:strRef>
          </c:cat>
          <c:val>
            <c:numRef>
              <c:f>Tabelle3!$B$4:$H$4</c:f>
              <c:numCache>
                <c:formatCode>General</c:formatCode>
                <c:ptCount val="7"/>
                <c:pt idx="0">
                  <c:v>183</c:v>
                </c:pt>
                <c:pt idx="1">
                  <c:v>257</c:v>
                </c:pt>
                <c:pt idx="2">
                  <c:v>459</c:v>
                </c:pt>
                <c:pt idx="3">
                  <c:v>807</c:v>
                </c:pt>
                <c:pt idx="4">
                  <c:v>771</c:v>
                </c:pt>
                <c:pt idx="5">
                  <c:v>221</c:v>
                </c:pt>
                <c:pt idx="6">
                  <c:v>722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11-42C9-BAA2-988965B965D8}"/>
            </c:ext>
          </c:extLst>
        </c:ser>
        <c:ser>
          <c:idx val="1"/>
          <c:order val="1"/>
          <c:tx>
            <c:v>2016</c:v>
          </c:tx>
          <c:spPr>
            <a:solidFill>
              <a:srgbClr val="7030A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4"/>
              <c:layout>
                <c:manualLayout>
                  <c:x val="8.2226292120511496E-3"/>
                  <c:y val="-1.1872958225136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D62-42ED-9B60-143539012591}"/>
                </c:ext>
              </c:extLst>
            </c:dLbl>
            <c:dLbl>
              <c:idx val="6"/>
              <c:layout>
                <c:manualLayout>
                  <c:x val="1.0571951844065652E-2"/>
                  <c:y val="2.37459164502734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D62-42ED-9B60-1435390125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Tabelle3!$B$3:$H$3</c:f>
              <c:strCache>
                <c:ptCount val="7"/>
                <c:pt idx="0">
                  <c:v>Sozialhilfe, AsylbLG</c:v>
                </c:pt>
                <c:pt idx="1">
                  <c:v>Unfallvers.</c:v>
                </c:pt>
                <c:pt idx="2">
                  <c:v>Kranken-/Pflegevers.</c:v>
                </c:pt>
                <c:pt idx="3">
                  <c:v>Hartz IV</c:v>
                </c:pt>
                <c:pt idx="4">
                  <c:v>SchwerbehindertenR</c:v>
                </c:pt>
                <c:pt idx="5">
                  <c:v>Arbeitslosenvers.</c:v>
                </c:pt>
                <c:pt idx="6">
                  <c:v>Rentenvers.</c:v>
                </c:pt>
              </c:strCache>
            </c:strRef>
          </c:cat>
          <c:val>
            <c:numRef>
              <c:f>Tabelle3!$B$5:$H$5</c:f>
              <c:numCache>
                <c:formatCode>General</c:formatCode>
                <c:ptCount val="7"/>
                <c:pt idx="0">
                  <c:v>166</c:v>
                </c:pt>
                <c:pt idx="1">
                  <c:v>248</c:v>
                </c:pt>
                <c:pt idx="2">
                  <c:v>766</c:v>
                </c:pt>
                <c:pt idx="3">
                  <c:v>632</c:v>
                </c:pt>
                <c:pt idx="4">
                  <c:v>753</c:v>
                </c:pt>
                <c:pt idx="5">
                  <c:v>206</c:v>
                </c:pt>
                <c:pt idx="6">
                  <c:v>676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A11-42C9-BAA2-988965B965D8}"/>
            </c:ext>
          </c:extLst>
        </c:ser>
        <c:ser>
          <c:idx val="2"/>
          <c:order val="2"/>
          <c:tx>
            <c:v>2017</c:v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1"/>
              <c:layout>
                <c:manualLayout>
                  <c:x val="1.057195184406561E-2"/>
                  <c:y val="-1.4247549870164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D62-42ED-9B60-143539012591}"/>
                </c:ext>
              </c:extLst>
            </c:dLbl>
            <c:dLbl>
              <c:idx val="4"/>
              <c:layout>
                <c:manualLayout>
                  <c:x val="1.9969242372124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D62-42ED-9B60-143539012591}"/>
                </c:ext>
              </c:extLst>
            </c:dLbl>
            <c:dLbl>
              <c:idx val="5"/>
              <c:layout>
                <c:manualLayout>
                  <c:x val="9.3972905280583583E-3"/>
                  <c:y val="-2.13713248052460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4AF-4D8B-A88F-181935D3441D}"/>
                </c:ext>
              </c:extLst>
            </c:dLbl>
            <c:dLbl>
              <c:idx val="6"/>
              <c:layout>
                <c:manualLayout>
                  <c:x val="2.1143903688131304E-2"/>
                  <c:y val="-9.49836658010937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D62-42ED-9B60-1435390125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Tabelle3!$B$3:$H$3</c:f>
              <c:strCache>
                <c:ptCount val="7"/>
                <c:pt idx="0">
                  <c:v>Sozialhilfe, AsylbLG</c:v>
                </c:pt>
                <c:pt idx="1">
                  <c:v>Unfallvers.</c:v>
                </c:pt>
                <c:pt idx="2">
                  <c:v>Kranken-/Pflegevers.</c:v>
                </c:pt>
                <c:pt idx="3">
                  <c:v>Hartz IV</c:v>
                </c:pt>
                <c:pt idx="4">
                  <c:v>SchwerbehindertenR</c:v>
                </c:pt>
                <c:pt idx="5">
                  <c:v>Arbeitslosenvers.</c:v>
                </c:pt>
                <c:pt idx="6">
                  <c:v>Rentenvers.</c:v>
                </c:pt>
              </c:strCache>
            </c:strRef>
          </c:cat>
          <c:val>
            <c:numRef>
              <c:f>Tabelle3!$B$6:$H$6</c:f>
              <c:numCache>
                <c:formatCode>General</c:formatCode>
                <c:ptCount val="7"/>
                <c:pt idx="0">
                  <c:v>221</c:v>
                </c:pt>
                <c:pt idx="1">
                  <c:v>253</c:v>
                </c:pt>
                <c:pt idx="2">
                  <c:v>476</c:v>
                </c:pt>
                <c:pt idx="3">
                  <c:v>776</c:v>
                </c:pt>
                <c:pt idx="4">
                  <c:v>756</c:v>
                </c:pt>
                <c:pt idx="5">
                  <c:v>231</c:v>
                </c:pt>
                <c:pt idx="6">
                  <c:v>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A11-42C9-BAA2-988965B965D8}"/>
            </c:ext>
          </c:extLst>
        </c:ser>
        <c:ser>
          <c:idx val="3"/>
          <c:order val="3"/>
          <c:tx>
            <c:v>2018</c:v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9.39733677456686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1786335211157389E-2"/>
                      <c:h val="3.9346983558103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AF-4D8B-A88F-181935D3441D}"/>
                </c:ext>
              </c:extLst>
            </c:dLbl>
            <c:dLbl>
              <c:idx val="1"/>
              <c:layout>
                <c:manualLayout>
                  <c:x val="1.8794581056116717E-2"/>
                  <c:y val="-2.37459164502734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D62-42ED-9B60-143539012591}"/>
                </c:ext>
              </c:extLst>
            </c:dLbl>
            <c:dLbl>
              <c:idx val="4"/>
              <c:layout>
                <c:manualLayout>
                  <c:x val="8.22267545855948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1786335211157389E-2"/>
                      <c:h val="3.9346983558103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4AF-4D8B-A88F-181935D3441D}"/>
                </c:ext>
              </c:extLst>
            </c:dLbl>
            <c:dLbl>
              <c:idx val="5"/>
              <c:layout>
                <c:manualLayout>
                  <c:x val="3.523983948021884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4AF-4D8B-A88F-181935D3441D}"/>
                </c:ext>
              </c:extLst>
            </c:dLbl>
            <c:dLbl>
              <c:idx val="6"/>
              <c:layout>
                <c:manualLayout>
                  <c:x val="9.397290528058358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D62-42ED-9B60-1435390125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Tabelle3!$B$3:$H$3</c:f>
              <c:strCache>
                <c:ptCount val="7"/>
                <c:pt idx="0">
                  <c:v>Sozialhilfe, AsylbLG</c:v>
                </c:pt>
                <c:pt idx="1">
                  <c:v>Unfallvers.</c:v>
                </c:pt>
                <c:pt idx="2">
                  <c:v>Kranken-/Pflegevers.</c:v>
                </c:pt>
                <c:pt idx="3">
                  <c:v>Hartz IV</c:v>
                </c:pt>
                <c:pt idx="4">
                  <c:v>SchwerbehindertenR</c:v>
                </c:pt>
                <c:pt idx="5">
                  <c:v>Arbeitslosenvers.</c:v>
                </c:pt>
                <c:pt idx="6">
                  <c:v>Rentenvers.</c:v>
                </c:pt>
              </c:strCache>
            </c:strRef>
          </c:cat>
          <c:val>
            <c:numRef>
              <c:f>Tabelle3!$B$7:$H$7</c:f>
              <c:numCache>
                <c:formatCode>General</c:formatCode>
                <c:ptCount val="7"/>
                <c:pt idx="0">
                  <c:v>171</c:v>
                </c:pt>
                <c:pt idx="1">
                  <c:v>236</c:v>
                </c:pt>
                <c:pt idx="2">
                  <c:v>774</c:v>
                </c:pt>
                <c:pt idx="3">
                  <c:v>667</c:v>
                </c:pt>
                <c:pt idx="4">
                  <c:v>656</c:v>
                </c:pt>
                <c:pt idx="5">
                  <c:v>194</c:v>
                </c:pt>
                <c:pt idx="6">
                  <c:v>578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A11-42C9-BAA2-988965B965D8}"/>
            </c:ext>
          </c:extLst>
        </c:ser>
        <c:ser>
          <c:idx val="4"/>
          <c:order val="4"/>
          <c:tx>
            <c:v>2019</c:v>
          </c:tx>
          <c:spPr>
            <a:solidFill>
              <a:srgbClr val="F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7.0479678960437683E-3"/>
                  <c:y val="-2.37459164502725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AF-4D8B-A88F-181935D3441D}"/>
                </c:ext>
              </c:extLst>
            </c:dLbl>
            <c:dLbl>
              <c:idx val="1"/>
              <c:layout>
                <c:manualLayout>
                  <c:x val="1.4095935792087537E-2"/>
                  <c:y val="7.1237749350821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4AF-4D8B-A88F-181935D3441D}"/>
                </c:ext>
              </c:extLst>
            </c:dLbl>
            <c:dLbl>
              <c:idx val="2"/>
              <c:layout>
                <c:manualLayout>
                  <c:x val="1.1746613160072947E-2"/>
                  <c:y val="-2.37459164502734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4AF-4D8B-A88F-181935D3441D}"/>
                </c:ext>
              </c:extLst>
            </c:dLbl>
            <c:dLbl>
              <c:idx val="3"/>
              <c:layout>
                <c:manualLayout>
                  <c:x val="9.3972905280583583E-3"/>
                  <c:y val="-8.706735450816022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D62-42ED-9B60-143539012591}"/>
                </c:ext>
              </c:extLst>
            </c:dLbl>
            <c:dLbl>
              <c:idx val="5"/>
              <c:layout>
                <c:manualLayout>
                  <c:x val="1.2921274476080243E-2"/>
                  <c:y val="-2.37459164502743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D62-42ED-9B60-143539012591}"/>
                </c:ext>
              </c:extLst>
            </c:dLbl>
            <c:dLbl>
              <c:idx val="6"/>
              <c:layout>
                <c:manualLayout>
                  <c:x val="1.7619919740109419E-2"/>
                  <c:y val="-8.706735450816022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D62-42ED-9B60-1435390125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Tabelle3!$B$3:$H$3</c:f>
              <c:strCache>
                <c:ptCount val="7"/>
                <c:pt idx="0">
                  <c:v>Sozialhilfe, AsylbLG</c:v>
                </c:pt>
                <c:pt idx="1">
                  <c:v>Unfallvers.</c:v>
                </c:pt>
                <c:pt idx="2">
                  <c:v>Kranken-/Pflegevers.</c:v>
                </c:pt>
                <c:pt idx="3">
                  <c:v>Hartz IV</c:v>
                </c:pt>
                <c:pt idx="4">
                  <c:v>SchwerbehindertenR</c:v>
                </c:pt>
                <c:pt idx="5">
                  <c:v>Arbeitslosenvers.</c:v>
                </c:pt>
                <c:pt idx="6">
                  <c:v>Rentenvers.</c:v>
                </c:pt>
              </c:strCache>
            </c:strRef>
          </c:cat>
          <c:val>
            <c:numRef>
              <c:f>Tabelle3!$B$8:$H$8</c:f>
              <c:numCache>
                <c:formatCode>General</c:formatCode>
                <c:ptCount val="7"/>
                <c:pt idx="0">
                  <c:v>138</c:v>
                </c:pt>
                <c:pt idx="1">
                  <c:v>183</c:v>
                </c:pt>
                <c:pt idx="2">
                  <c:v>674</c:v>
                </c:pt>
                <c:pt idx="3">
                  <c:v>644</c:v>
                </c:pt>
                <c:pt idx="4">
                  <c:v>484</c:v>
                </c:pt>
                <c:pt idx="5">
                  <c:v>186</c:v>
                </c:pt>
                <c:pt idx="6">
                  <c:v>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3A11-42C9-BAA2-988965B965D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31241032"/>
        <c:axId val="1"/>
        <c:axId val="0"/>
      </c:bar3DChart>
      <c:catAx>
        <c:axId val="431241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31241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Eingänge</a:t>
            </a:r>
            <a:r>
              <a:rPr lang="en-US" dirty="0"/>
              <a:t> (</a:t>
            </a:r>
            <a:r>
              <a:rPr lang="en-US" dirty="0" err="1"/>
              <a:t>Klagen</a:t>
            </a:r>
            <a:r>
              <a:rPr lang="en-US" dirty="0"/>
              <a:t> und </a:t>
            </a:r>
            <a:r>
              <a:rPr lang="en-US" dirty="0" err="1"/>
              <a:t>Eilanträge</a:t>
            </a:r>
            <a:r>
              <a:rPr lang="en-US" dirty="0"/>
              <a:t> in </a:t>
            </a:r>
            <a:r>
              <a:rPr lang="en-US" dirty="0" err="1"/>
              <a:t>Angelgenheiten</a:t>
            </a:r>
            <a:endParaRPr lang="en-US" dirty="0"/>
          </a:p>
          <a:p>
            <a:pPr>
              <a:defRPr/>
            </a:pP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dem</a:t>
            </a:r>
            <a:r>
              <a:rPr lang="en-US" dirty="0"/>
              <a:t> SGB II -</a:t>
            </a:r>
            <a:r>
              <a:rPr lang="en-US" dirty="0" err="1"/>
              <a:t>Hartz</a:t>
            </a:r>
            <a:r>
              <a:rPr lang="en-US" dirty="0"/>
              <a:t> IV) - </a:t>
            </a:r>
          </a:p>
          <a:p>
            <a:pPr>
              <a:defRPr/>
            </a:pPr>
            <a:r>
              <a:rPr lang="en-US" dirty="0" err="1"/>
              <a:t>Vergleich</a:t>
            </a:r>
            <a:r>
              <a:rPr lang="en-US" dirty="0"/>
              <a:t> </a:t>
            </a:r>
            <a:r>
              <a:rPr lang="en-US" dirty="0" err="1"/>
              <a:t>Geschäftsjahr</a:t>
            </a:r>
            <a:r>
              <a:rPr lang="en-US"/>
              <a:t> 2019 </a:t>
            </a:r>
            <a:r>
              <a:rPr lang="en-US" dirty="0" err="1"/>
              <a:t>zu</a:t>
            </a:r>
            <a:r>
              <a:rPr lang="en-US" dirty="0"/>
              <a:t> den </a:t>
            </a:r>
            <a:r>
              <a:rPr lang="en-US" dirty="0" err="1"/>
              <a:t>Vorjahren</a:t>
            </a:r>
            <a:r>
              <a:rPr lang="en-US" dirty="0"/>
              <a:t> ab 2014</a:t>
            </a: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Tabelle9!$B$4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 w="9525" cap="flat" cmpd="sng" algn="ctr">
              <a:solidFill>
                <a:schemeClr val="accent1"/>
              </a:solidFill>
              <a:miter lim="800000"/>
            </a:ln>
            <a:effectLst>
              <a:glow rad="63500">
                <a:schemeClr val="accent1">
                  <a:satMod val="175000"/>
                  <a:alpha val="25000"/>
                </a:schemeClr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Tabelle9!$B$5</c:f>
              <c:numCache>
                <c:formatCode>General</c:formatCode>
                <c:ptCount val="1"/>
                <c:pt idx="0">
                  <c:v>807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5F-4D83-A314-6A99EF682082}"/>
            </c:ext>
          </c:extLst>
        </c:ser>
        <c:ser>
          <c:idx val="1"/>
          <c:order val="1"/>
          <c:tx>
            <c:strRef>
              <c:f>Tabelle9!$C$4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FF00"/>
            </a:solidFill>
            <a:ln w="9525" cap="flat" cmpd="sng" algn="ctr">
              <a:solidFill>
                <a:schemeClr val="accent2"/>
              </a:solidFill>
              <a:miter lim="800000"/>
            </a:ln>
            <a:effectLst>
              <a:glow rad="63500">
                <a:schemeClr val="accent2">
                  <a:satMod val="175000"/>
                  <a:alpha val="25000"/>
                </a:schemeClr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Tabelle9!$C$5</c:f>
              <c:numCache>
                <c:formatCode>General</c:formatCode>
                <c:ptCount val="1"/>
                <c:pt idx="0">
                  <c:v>632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5F-4D83-A314-6A99EF682082}"/>
            </c:ext>
          </c:extLst>
        </c:ser>
        <c:ser>
          <c:idx val="2"/>
          <c:order val="2"/>
          <c:tx>
            <c:strRef>
              <c:f>Tabelle9!$D$4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accent3"/>
              </a:solidFill>
              <a:miter lim="800000"/>
            </a:ln>
            <a:effectLst>
              <a:glow rad="63500">
                <a:schemeClr val="accent3">
                  <a:satMod val="175000"/>
                  <a:alpha val="25000"/>
                </a:schemeClr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Tabelle9!$D$5</c:f>
              <c:numCache>
                <c:formatCode>General</c:formatCode>
                <c:ptCount val="1"/>
                <c:pt idx="0">
                  <c:v>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5F-4D83-A314-6A99EF682082}"/>
            </c:ext>
          </c:extLst>
        </c:ser>
        <c:ser>
          <c:idx val="3"/>
          <c:order val="3"/>
          <c:tx>
            <c:strRef>
              <c:f>Tabelle9!$E$4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B050"/>
            </a:solidFill>
            <a:ln w="9525" cap="flat" cmpd="sng" algn="ctr">
              <a:solidFill>
                <a:schemeClr val="accent4"/>
              </a:solidFill>
              <a:miter lim="800000"/>
            </a:ln>
            <a:effectLst>
              <a:glow rad="63500">
                <a:schemeClr val="accent4">
                  <a:satMod val="175000"/>
                  <a:alpha val="25000"/>
                </a:schemeClr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Tabelle9!$E$5</c:f>
              <c:numCache>
                <c:formatCode>General</c:formatCode>
                <c:ptCount val="1"/>
                <c:pt idx="0">
                  <c:v>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5F-4D83-A314-6A99EF682082}"/>
            </c:ext>
          </c:extLst>
        </c:ser>
        <c:ser>
          <c:idx val="4"/>
          <c:order val="4"/>
          <c:tx>
            <c:strRef>
              <c:f>Tabelle9!$F$4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B0F0"/>
            </a:solidFill>
            <a:ln w="9525" cap="flat" cmpd="sng" algn="ctr">
              <a:solidFill>
                <a:schemeClr val="accent5"/>
              </a:solidFill>
              <a:miter lim="800000"/>
            </a:ln>
            <a:effectLst>
              <a:glow rad="63500">
                <a:schemeClr val="accent5">
                  <a:satMod val="175000"/>
                  <a:alpha val="25000"/>
                </a:schemeClr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Tabelle9!$F$5</c:f>
              <c:numCache>
                <c:formatCode>General</c:formatCode>
                <c:ptCount val="1"/>
                <c:pt idx="0">
                  <c:v>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B5F-4D83-A314-6A99EF682082}"/>
            </c:ext>
          </c:extLst>
        </c:ser>
        <c:ser>
          <c:idx val="5"/>
          <c:order val="5"/>
          <c:tx>
            <c:strRef>
              <c:f>Tabelle9!$G$4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9525" cap="flat" cmpd="sng" algn="ctr">
              <a:solidFill>
                <a:schemeClr val="accent6"/>
              </a:solidFill>
              <a:miter lim="800000"/>
            </a:ln>
            <a:effectLst>
              <a:glow rad="63500">
                <a:schemeClr val="accent6">
                  <a:satMod val="175000"/>
                  <a:alpha val="25000"/>
                </a:schemeClr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Tabelle9!$G$5</c:f>
              <c:numCache>
                <c:formatCode>General</c:formatCode>
                <c:ptCount val="1"/>
                <c:pt idx="0">
                  <c:v>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B5F-4D83-A314-6A99EF68208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15"/>
        <c:overlap val="-40"/>
        <c:axId val="650508416"/>
        <c:axId val="650508744"/>
      </c:barChart>
      <c:catAx>
        <c:axId val="650508416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50508744"/>
        <c:crosses val="autoZero"/>
        <c:auto val="1"/>
        <c:lblAlgn val="ctr"/>
        <c:lblOffset val="100"/>
        <c:noMultiLvlLbl val="0"/>
      </c:catAx>
      <c:valAx>
        <c:axId val="650508744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50508416"/>
        <c:crosses val="autoZero"/>
        <c:crossBetween val="between"/>
      </c:valAx>
      <c:spPr>
        <a:solidFill>
          <a:schemeClr val="tx1">
            <a:lumMod val="75000"/>
            <a:lumOff val="25000"/>
          </a:schemeClr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/>
              <a:t>Eingänge (Klagen</a:t>
            </a:r>
            <a:r>
              <a:rPr lang="de-DE" baseline="0" dirty="0"/>
              <a:t> und Eilanträge) in Angelegenheiten der Kranken- und Pflegeversicherung </a:t>
            </a:r>
          </a:p>
          <a:p>
            <a:pPr>
              <a:defRPr/>
            </a:pPr>
            <a:r>
              <a:rPr lang="de-DE" baseline="0" dirty="0"/>
              <a:t>- Vergleich Geschäftsjahr 2019 zu Vorjahren seit 2014</a:t>
            </a:r>
          </a:p>
          <a:p>
            <a:pPr>
              <a:defRPr/>
            </a:pPr>
            <a:endParaRPr lang="de-DE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Tabelle8!$B$4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A6A2-47E7-9D4A-A018ED279D9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Tabelle8!$B$5</c:f>
              <c:numCache>
                <c:formatCode>General</c:formatCode>
                <c:ptCount val="1"/>
                <c:pt idx="0">
                  <c:v>342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A2-47E7-9D4A-A018ED279D9D}"/>
            </c:ext>
          </c:extLst>
        </c:ser>
        <c:ser>
          <c:idx val="1"/>
          <c:order val="1"/>
          <c:tx>
            <c:strRef>
              <c:f>Tabelle8!$C$4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CC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Tabelle8!$C$5</c:f>
              <c:numCache>
                <c:formatCode>General</c:formatCode>
                <c:ptCount val="1"/>
                <c:pt idx="0">
                  <c:v>459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A2-47E7-9D4A-A018ED279D9D}"/>
            </c:ext>
          </c:extLst>
        </c:ser>
        <c:ser>
          <c:idx val="2"/>
          <c:order val="2"/>
          <c:tx>
            <c:strRef>
              <c:f>Tabelle8!$D$4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Tabelle8!$D$5</c:f>
              <c:numCache>
                <c:formatCode>General</c:formatCode>
                <c:ptCount val="1"/>
                <c:pt idx="0">
                  <c:v>766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A2-47E7-9D4A-A018ED279D9D}"/>
            </c:ext>
          </c:extLst>
        </c:ser>
        <c:ser>
          <c:idx val="3"/>
          <c:order val="3"/>
          <c:tx>
            <c:strRef>
              <c:f>Tabelle8!$E$4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Tabelle8!$E$5</c:f>
              <c:numCache>
                <c:formatCode>General</c:formatCode>
                <c:ptCount val="1"/>
                <c:pt idx="0">
                  <c:v>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6A2-47E7-9D4A-A018ED279D9D}"/>
            </c:ext>
          </c:extLst>
        </c:ser>
        <c:ser>
          <c:idx val="4"/>
          <c:order val="4"/>
          <c:tx>
            <c:strRef>
              <c:f>Tabelle8!$F$4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softEdge rad="12700"/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Tabelle8!$F$5</c:f>
              <c:numCache>
                <c:formatCode>General</c:formatCode>
                <c:ptCount val="1"/>
                <c:pt idx="0">
                  <c:v>774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6A2-47E7-9D4A-A018ED279D9D}"/>
            </c:ext>
          </c:extLst>
        </c:ser>
        <c:ser>
          <c:idx val="5"/>
          <c:order val="5"/>
          <c:tx>
            <c:strRef>
              <c:f>Tabelle8!$G$4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A6A2-47E7-9D4A-A018ED279D9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Tabelle8!$G$5</c:f>
              <c:numCache>
                <c:formatCode>General</c:formatCode>
                <c:ptCount val="1"/>
                <c:pt idx="0">
                  <c:v>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6A2-47E7-9D4A-A018ED279D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55498024"/>
        <c:axId val="655498352"/>
      </c:barChart>
      <c:catAx>
        <c:axId val="6554980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55498352"/>
        <c:crosses val="autoZero"/>
        <c:auto val="1"/>
        <c:lblAlgn val="ctr"/>
        <c:lblOffset val="100"/>
        <c:noMultiLvlLbl val="0"/>
      </c:catAx>
      <c:valAx>
        <c:axId val="6554983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55498024"/>
        <c:crosses val="autoZero"/>
        <c:crossBetween val="between"/>
      </c:valAx>
      <c:spPr>
        <a:pattFill prst="dotGrid">
          <a:fgClr>
            <a:srgbClr val="00B0F0"/>
          </a:fgClr>
          <a:bgClr>
            <a:schemeClr val="bg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FFFFCC"/>
    </a:solidFill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de-DE"/>
              <a:t>Entwicklung der Erledigungszahlen seit 2015</a:t>
            </a:r>
          </a:p>
          <a:p>
            <a:pPr>
              <a:defRPr/>
            </a:pPr>
            <a:r>
              <a:rPr lang="de-DE"/>
              <a:t>(Klagen und Eilanträge)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9933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-2.3447045970792897E-17"/>
                  <c:y val="7.5114442128960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AB6-4DB5-AA46-5B41F4489C82}"/>
                </c:ext>
              </c:extLst>
            </c:dLbl>
            <c:dLbl>
              <c:idx val="1"/>
              <c:layout>
                <c:manualLayout>
                  <c:x val="-4.6894091941585794E-17"/>
                  <c:y val="5.13940919829730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AB6-4DB5-AA46-5B41F4489C82}"/>
                </c:ext>
              </c:extLst>
            </c:dLbl>
            <c:dLbl>
              <c:idx val="2"/>
              <c:layout>
                <c:manualLayout>
                  <c:x val="-3.8368336635931648E-3"/>
                  <c:y val="5.3370787828471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AB6-4DB5-AA46-5B41F4489C82}"/>
                </c:ext>
              </c:extLst>
            </c:dLbl>
            <c:dLbl>
              <c:idx val="3"/>
              <c:layout>
                <c:manualLayout>
                  <c:x val="-9.3788183883171589E-17"/>
                  <c:y val="5.13940919829730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AB6-4DB5-AA46-5B41F4489C82}"/>
                </c:ext>
              </c:extLst>
            </c:dLbl>
            <c:dLbl>
              <c:idx val="4"/>
              <c:layout>
                <c:manualLayout>
                  <c:x val="3.8368336635930707E-3"/>
                  <c:y val="4.151061275547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AB6-4DB5-AA46-5B41F4489C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Tabelle7!$B$5:$F$5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Tabelle7!$B$6:$F$6</c:f>
              <c:numCache>
                <c:formatCode>General</c:formatCode>
                <c:ptCount val="5"/>
                <c:pt idx="0">
                  <c:v>3467</c:v>
                </c:pt>
                <c:pt idx="1">
                  <c:v>3596</c:v>
                </c:pt>
                <c:pt idx="2">
                  <c:v>3474</c:v>
                </c:pt>
                <c:pt idx="3">
                  <c:v>3374</c:v>
                </c:pt>
                <c:pt idx="4">
                  <c:v>3203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5C-40E0-BF6E-3B620214A1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28293304"/>
        <c:axId val="528300520"/>
        <c:axId val="0"/>
      </c:bar3DChart>
      <c:catAx>
        <c:axId val="528293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28300520"/>
        <c:crosses val="autoZero"/>
        <c:auto val="1"/>
        <c:lblAlgn val="ctr"/>
        <c:lblOffset val="100"/>
        <c:noMultiLvlLbl val="0"/>
      </c:catAx>
      <c:valAx>
        <c:axId val="528300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28293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/>
              <a:t>Arten der Erledigungen</a:t>
            </a:r>
            <a:r>
              <a:rPr lang="de-DE" baseline="0"/>
              <a:t> bei Klagen</a:t>
            </a:r>
            <a:endParaRPr lang="de-DE"/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rgbClr val="FF9933"/>
        </a:solidFill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2.5473769489063377E-3"/>
                  <c:y val="-4.6294840667655858E-2"/>
                </c:manualLayout>
              </c:layout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200" b="1"/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F64-4DEB-A7E6-94A125EDBB53}"/>
                </c:ext>
              </c:extLst>
            </c:dLbl>
            <c:dLbl>
              <c:idx val="1"/>
              <c:layout>
                <c:manualLayout>
                  <c:x val="1.3214267196373745E-3"/>
                  <c:y val="-4.6388455527839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F64-4DEB-A7E6-94A125EDBB53}"/>
                </c:ext>
              </c:extLst>
            </c:dLbl>
            <c:dLbl>
              <c:idx val="2"/>
              <c:layout>
                <c:manualLayout>
                  <c:x val="1.3213834489335275E-3"/>
                  <c:y val="-1.7746912262402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F64-4DEB-A7E6-94A125EDBB53}"/>
                </c:ext>
              </c:extLst>
            </c:dLbl>
            <c:dLbl>
              <c:idx val="3"/>
              <c:layout>
                <c:manualLayout>
                  <c:x val="4.0502227622519239E-3"/>
                  <c:y val="-1.5396458814472672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F64-4DEB-A7E6-94A125EDBB53}"/>
                </c:ext>
              </c:extLst>
            </c:dLbl>
            <c:dLbl>
              <c:idx val="4"/>
              <c:layout>
                <c:manualLayout>
                  <c:x val="-5.7508064340761278E-2"/>
                  <c:y val="7.6982472168168068E-3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F64-4DEB-A7E6-94A125EDBB53}"/>
                </c:ext>
              </c:extLst>
            </c:dLbl>
            <c:dLbl>
              <c:idx val="5"/>
              <c:layout>
                <c:manualLayout>
                  <c:x val="-2.7288128909592224E-3"/>
                  <c:y val="-2.1690670542935959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F64-4DEB-A7E6-94A125EDBB53}"/>
                </c:ext>
              </c:extLst>
            </c:dLbl>
            <c:dLbl>
              <c:idx val="6"/>
              <c:layout>
                <c:manualLayout>
                  <c:x val="3.9641503468006312E-3"/>
                  <c:y val="-2.4782639141304155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F64-4DEB-A7E6-94A125EDBB53}"/>
                </c:ext>
              </c:extLst>
            </c:dLbl>
            <c:dLbl>
              <c:idx val="7"/>
              <c:layout>
                <c:manualLayout>
                  <c:x val="6.0753341433778859E-3"/>
                  <c:y val="-1.5396458814472672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F64-4DEB-A7E6-94A125EDBB53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Tabelle4!$B$3:$I$3</c:f>
              <c:strCache>
                <c:ptCount val="8"/>
                <c:pt idx="0">
                  <c:v>Entscheidung</c:v>
                </c:pt>
                <c:pt idx="1">
                  <c:v>ger. Vergleich</c:v>
                </c:pt>
                <c:pt idx="2">
                  <c:v>üe Erledigungserklärung</c:v>
                </c:pt>
                <c:pt idx="3">
                  <c:v>angenommenes Anerkenntnis</c:v>
                </c:pt>
                <c:pt idx="4">
                  <c:v>Zurücknahme</c:v>
                </c:pt>
                <c:pt idx="5">
                  <c:v>Verweis an andere SGe</c:v>
                </c:pt>
                <c:pt idx="6">
                  <c:v>Unterbrechung, Ruhen etc.</c:v>
                </c:pt>
                <c:pt idx="7">
                  <c:v>auf sonstige Art</c:v>
                </c:pt>
              </c:strCache>
            </c:strRef>
          </c:cat>
          <c:val>
            <c:numRef>
              <c:f>Tabelle4!$B$4:$I$4</c:f>
              <c:numCache>
                <c:formatCode>0.00%</c:formatCode>
                <c:ptCount val="8"/>
                <c:pt idx="0">
                  <c:v>0.29020000000000001</c:v>
                </c:pt>
                <c:pt idx="1">
                  <c:v>9.01E-2</c:v>
                </c:pt>
                <c:pt idx="2">
                  <c:v>0.1045</c:v>
                </c:pt>
                <c:pt idx="3">
                  <c:v>8.6499999999999994E-2</c:v>
                </c:pt>
                <c:pt idx="4">
                  <c:v>0.32990000000000003</c:v>
                </c:pt>
                <c:pt idx="5">
                  <c:v>2.1299999999999999E-2</c:v>
                </c:pt>
                <c:pt idx="6">
                  <c:v>3.44E-2</c:v>
                </c:pt>
                <c:pt idx="7">
                  <c:v>4.24E-2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F64-4DEB-A7E6-94A125EDBB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9304608"/>
        <c:axId val="1"/>
        <c:axId val="0"/>
      </c:bar3DChart>
      <c:catAx>
        <c:axId val="419304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majorGridlines/>
        <c:numFmt formatCode="0.00%" sourceLinked="1"/>
        <c:majorTickMark val="out"/>
        <c:minorTickMark val="none"/>
        <c:tickLblPos val="nextTo"/>
        <c:crossAx val="4193046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gradFill>
      <a:gsLst>
        <a:gs pos="0">
          <a:schemeClr val="accent6">
            <a:lumMod val="60000"/>
            <a:lumOff val="40000"/>
          </a:schemeClr>
        </a:gs>
        <a:gs pos="9000">
          <a:srgbClr val="E6D78A"/>
        </a:gs>
        <a:gs pos="99000">
          <a:srgbClr val="C7AC4C"/>
        </a:gs>
        <a:gs pos="98000">
          <a:srgbClr val="FFFFCC"/>
        </a:gs>
        <a:gs pos="0">
          <a:srgbClr val="C7AC4C"/>
        </a:gs>
        <a:gs pos="100000">
          <a:srgbClr val="E6DCAC"/>
        </a:gs>
      </a:gsLst>
      <a:lin ang="5400000" scaled="0"/>
    </a:gradFill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 err="1"/>
              <a:t>Entscheidungen</a:t>
            </a:r>
            <a:r>
              <a:rPr lang="en-US" sz="2800" dirty="0"/>
              <a:t> </a:t>
            </a:r>
            <a:r>
              <a:rPr lang="en-US" sz="2800" dirty="0" err="1"/>
              <a:t>insgesamt</a:t>
            </a:r>
            <a:r>
              <a:rPr lang="en-US" sz="2800" dirty="0"/>
              <a:t> 869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solidFill>
              <a:srgbClr val="FF3300"/>
            </a:solidFill>
          </c:spPr>
          <c:dPt>
            <c:idx val="0"/>
            <c:bubble3D val="0"/>
            <c:spPr>
              <a:solidFill>
                <a:srgbClr val="FF33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BA7-4049-9D69-3F6A0837C5AD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BA7-4049-9D69-3F6A0837C5AD}"/>
              </c:ext>
            </c:extLst>
          </c:dPt>
          <c:dLbls>
            <c:dLbl>
              <c:idx val="0"/>
              <c:layout>
                <c:manualLayout>
                  <c:x val="-0.14344330207313616"/>
                  <c:y val="-0.1529497714044713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333579984873954"/>
                      <c:h val="8.2142855676203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BA7-4049-9D69-3F6A0837C5A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1BA7-4049-9D69-3F6A0837C5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Tabelle2!$E$7:$F$7</c:f>
              <c:strCache>
                <c:ptCount val="2"/>
                <c:pt idx="0">
                  <c:v>Urteile</c:v>
                </c:pt>
                <c:pt idx="1">
                  <c:v>Gerichtsbescheide</c:v>
                </c:pt>
              </c:strCache>
            </c:strRef>
          </c:cat>
          <c:val>
            <c:numRef>
              <c:f>Tabelle2!$E$8:$F$8</c:f>
              <c:numCache>
                <c:formatCode>General</c:formatCode>
                <c:ptCount val="2"/>
                <c:pt idx="0">
                  <c:v>555</c:v>
                </c:pt>
                <c:pt idx="1">
                  <c:v>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BA7-4049-9D69-3F6A0837C5A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pattFill prst="pct5">
      <a:fgClr>
        <a:srgbClr val="00B0F0"/>
      </a:fgClr>
      <a:bgClr>
        <a:schemeClr val="bg1"/>
      </a:bgClr>
    </a:pattFill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Erfolgsquote</a:t>
            </a:r>
          </a:p>
          <a:p>
            <a:pPr>
              <a:defRPr/>
            </a:pPr>
            <a:r>
              <a:rPr lang="de-DE"/>
              <a:t> Entscheidungen</a:t>
            </a:r>
          </a:p>
        </c:rich>
      </c:tx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rgbClr val="CCCC00"/>
        </a:solidFill>
        <a:ln>
          <a:noFill/>
        </a:ln>
        <a:effectLst/>
        <a:sp3d/>
      </c:spPr>
    </c:floor>
    <c:sideWall>
      <c:thickness val="0"/>
      <c:spPr>
        <a:solidFill>
          <a:srgbClr val="CCCC00"/>
        </a:solidFill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326403158353258"/>
          <c:y val="2.761883902156791E-2"/>
          <c:w val="0.88289800206200986"/>
          <c:h val="0.84589186150966311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>
                <a:alpha val="85000"/>
              </a:srgb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FFFF00">
                  <a:alpha val="85000"/>
                </a:srgbClr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EC4-473F-9A1D-8164F957EEF1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>
                  <a:alpha val="85000"/>
                </a:srgbClr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EC4-473F-9A1D-8164F957EEF1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14,26 %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EC4-473F-9A1D-8164F957EEF1}"/>
                </c:ext>
              </c:extLst>
            </c:dLbl>
            <c:dLbl>
              <c:idx val="1"/>
              <c:layout>
                <c:manualLayout>
                  <c:x val="-3.637059632981633E-3"/>
                  <c:y val="-2.740008907340542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9,66%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EC4-473F-9A1D-8164F957EEF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76,06 %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EC4-473F-9A1D-8164F957EE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Tabelle2!$B$5:$D$5</c:f>
              <c:strCache>
                <c:ptCount val="3"/>
                <c:pt idx="0">
                  <c:v>Obsiegen</c:v>
                </c:pt>
                <c:pt idx="1">
                  <c:v>teilweises Obsiegen/Unterliegen</c:v>
                </c:pt>
                <c:pt idx="2">
                  <c:v>Unterliegen</c:v>
                </c:pt>
              </c:strCache>
            </c:strRef>
          </c:cat>
          <c:val>
            <c:numRef>
              <c:f>Tabelle2!$B$6:$D$6</c:f>
              <c:numCache>
                <c:formatCode>0.00%</c:formatCode>
                <c:ptCount val="3"/>
                <c:pt idx="0">
                  <c:v>0.1605</c:v>
                </c:pt>
                <c:pt idx="1">
                  <c:v>8.1500000000000003E-2</c:v>
                </c:pt>
                <c:pt idx="2">
                  <c:v>0.75790000000000002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EC4-473F-9A1D-8164F957EE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cone"/>
        <c:axId val="226403376"/>
        <c:axId val="1"/>
        <c:axId val="0"/>
      </c:bar3DChart>
      <c:catAx>
        <c:axId val="226403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"/>
        <c:crosses val="autoZero"/>
        <c:auto val="1"/>
        <c:lblAlgn val="ctr"/>
        <c:lblOffset val="100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26403376"/>
        <c:crosses val="autoZero"/>
        <c:crossBetween val="between"/>
      </c:valAx>
      <c:spPr>
        <a:solidFill>
          <a:srgbClr val="FFFFCC"/>
        </a:solidFill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3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7348D2-4A7A-442F-8D9E-95E423AD3E27}" type="datetimeFigureOut">
              <a:rPr lang="de-DE" smtClean="0"/>
              <a:t>28.06.2020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01355-E57B-44A9-AF50-18B359D06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551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Im Vergleich zu 2018 ca. – 10%</a:t>
            </a:r>
          </a:p>
          <a:p>
            <a:r>
              <a:rPr lang="de-DE" dirty="0"/>
              <a:t>3 Klagewellen im KHs-Bereich 2016 ca. 300 </a:t>
            </a:r>
            <a:r>
              <a:rPr lang="de-DE" dirty="0" err="1"/>
              <a:t>Vf</a:t>
            </a:r>
            <a:r>
              <a:rPr lang="de-DE" dirty="0"/>
              <a:t>; 2018 ca. 330 </a:t>
            </a:r>
            <a:r>
              <a:rPr lang="de-DE" dirty="0" err="1"/>
              <a:t>Vf</a:t>
            </a:r>
            <a:r>
              <a:rPr lang="de-DE" dirty="0"/>
              <a:t> und 20189 ca. 150 </a:t>
            </a:r>
            <a:r>
              <a:rPr lang="de-DE" dirty="0" err="1"/>
              <a:t>Vf</a:t>
            </a:r>
            <a:r>
              <a:rPr lang="de-DE" dirty="0"/>
              <a:t>; </a:t>
            </a:r>
          </a:p>
          <a:p>
            <a:r>
              <a:rPr lang="de-DE" dirty="0"/>
              <a:t>ohne Klagewelle leichter Rückgang</a:t>
            </a:r>
          </a:p>
          <a:p>
            <a:r>
              <a:rPr lang="de-DE" dirty="0"/>
              <a:t>Spiegelbild der in 2019 noch günstigen Wirtschaftslage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01355-E57B-44A9-AF50-18B359D06B2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75516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Verkürzung um 0,4 Monate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01355-E57B-44A9-AF50-18B359D06B22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40282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Im Vergleich zum Vorjahr – 6 %</a:t>
            </a:r>
          </a:p>
          <a:p>
            <a:r>
              <a:rPr lang="de-DE" dirty="0"/>
              <a:t>Im Vergleich zu 2014 – 23 %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01355-E57B-44A9-AF50-18B359D06B22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3967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Relativ gleichbleibendes Niveau</a:t>
            </a:r>
          </a:p>
          <a:p>
            <a:r>
              <a:rPr lang="de-DE" dirty="0"/>
              <a:t>Im Vergleich zu 2018 – 8 %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01355-E57B-44A9-AF50-18B359D06B22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8165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Klagewellen im </a:t>
            </a:r>
            <a:r>
              <a:rPr lang="de-DE" dirty="0" err="1"/>
              <a:t>Khs</a:t>
            </a:r>
            <a:r>
              <a:rPr lang="de-DE" dirty="0"/>
              <a:t>-Bereich</a:t>
            </a:r>
          </a:p>
          <a:p>
            <a:r>
              <a:rPr lang="de-DE" dirty="0"/>
              <a:t>Hartz IV „pendelt“ sich ein</a:t>
            </a:r>
          </a:p>
          <a:p>
            <a:r>
              <a:rPr lang="de-DE" dirty="0"/>
              <a:t>Rückgänge im </a:t>
            </a:r>
            <a:r>
              <a:rPr lang="de-DE" dirty="0" err="1"/>
              <a:t>SchwbR</a:t>
            </a:r>
            <a:r>
              <a:rPr lang="de-DE" dirty="0"/>
              <a:t> und im Rentenrecht</a:t>
            </a:r>
          </a:p>
          <a:p>
            <a:r>
              <a:rPr lang="de-DE" dirty="0"/>
              <a:t>Auch Rückgang Sozialhilfe und </a:t>
            </a:r>
            <a:r>
              <a:rPr lang="de-DE" dirty="0" err="1"/>
              <a:t>AsylblG</a:t>
            </a:r>
            <a:r>
              <a:rPr lang="de-DE" dirty="0"/>
              <a:t>; keine nennenswerten Eingänge im </a:t>
            </a:r>
            <a:r>
              <a:rPr lang="de-DE" dirty="0" err="1"/>
              <a:t>AsylblG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01355-E57B-44A9-AF50-18B359D06B22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8990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Eingänge „pendeln“ sich ein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01355-E57B-44A9-AF50-18B359D06B22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9540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Anstieg im </a:t>
            </a:r>
            <a:r>
              <a:rPr lang="de-DE" dirty="0" err="1"/>
              <a:t>Khs</a:t>
            </a:r>
            <a:r>
              <a:rPr lang="de-DE" dirty="0"/>
              <a:t>-Bereich</a:t>
            </a:r>
          </a:p>
          <a:p>
            <a:r>
              <a:rPr lang="de-DE" dirty="0"/>
              <a:t>Folge der Gesetzesaktivitäten von Gesundheitsminister Spahn</a:t>
            </a:r>
          </a:p>
          <a:p>
            <a:r>
              <a:rPr lang="de-DE" dirty="0"/>
              <a:t>Angespannte wirtschaftliche Lage vieler Krankenhäuser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01355-E57B-44A9-AF50-18B359D06B22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6975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Im Vergleich zum Vorjahr – 5 %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01355-E57B-44A9-AF50-18B359D06B22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3347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Keine wesentliche Veränderung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01355-E57B-44A9-AF50-18B359D06B22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65379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36, 13 % Gerichtsbescheide</a:t>
            </a:r>
          </a:p>
          <a:p>
            <a:r>
              <a:rPr lang="de-DE" dirty="0"/>
              <a:t>63,87 % Urteile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01355-E57B-44A9-AF50-18B359D06B22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5966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Keine wesentliche Änderung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01355-E57B-44A9-AF50-18B359D06B22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428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5792C41-0394-4CD1-9FEE-BDC5A48AC0BE}" type="datetimeFigureOut">
              <a:rPr lang="de-DE" smtClean="0"/>
              <a:t>28.06.2020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7A77C9-946A-4EF3-A4BC-0034F99080BF}" type="slidenum">
              <a:rPr lang="de-DE" smtClean="0"/>
              <a:t>‹Nr.›</a:t>
            </a:fld>
            <a:endParaRPr lang="de-DE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40508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2C41-0394-4CD1-9FEE-BDC5A48AC0BE}" type="datetimeFigureOut">
              <a:rPr lang="de-DE" smtClean="0"/>
              <a:t>28.06.2020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77C9-946A-4EF3-A4BC-0034F9908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205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2C41-0394-4CD1-9FEE-BDC5A48AC0BE}" type="datetimeFigureOut">
              <a:rPr lang="de-DE" smtClean="0"/>
              <a:t>28.06.2020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77C9-946A-4EF3-A4BC-0034F9908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0264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2C41-0394-4CD1-9FEE-BDC5A48AC0BE}" type="datetimeFigureOut">
              <a:rPr lang="de-DE" smtClean="0"/>
              <a:t>28.06.2020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77C9-946A-4EF3-A4BC-0034F9908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0398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792C41-0394-4CD1-9FEE-BDC5A48AC0BE}" type="datetimeFigureOut">
              <a:rPr lang="de-DE" smtClean="0"/>
              <a:t>28.06.2020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7A77C9-946A-4EF3-A4BC-0034F99080BF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0165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2C41-0394-4CD1-9FEE-BDC5A48AC0BE}" type="datetimeFigureOut">
              <a:rPr lang="de-DE" smtClean="0"/>
              <a:t>28.06.2020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77C9-946A-4EF3-A4BC-0034F9908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835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2C41-0394-4CD1-9FEE-BDC5A48AC0BE}" type="datetimeFigureOut">
              <a:rPr lang="de-DE" smtClean="0"/>
              <a:t>28.06.2020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77C9-946A-4EF3-A4BC-0034F9908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7556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2C41-0394-4CD1-9FEE-BDC5A48AC0BE}" type="datetimeFigureOut">
              <a:rPr lang="de-DE" smtClean="0"/>
              <a:t>28.06.2020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77C9-946A-4EF3-A4BC-0034F9908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615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2C41-0394-4CD1-9FEE-BDC5A48AC0BE}" type="datetimeFigureOut">
              <a:rPr lang="de-DE" smtClean="0"/>
              <a:t>28.06.2020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77C9-946A-4EF3-A4BC-0034F9908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0670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792C41-0394-4CD1-9FEE-BDC5A48AC0BE}" type="datetimeFigureOut">
              <a:rPr lang="de-DE" smtClean="0"/>
              <a:t>28.06.2020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7A77C9-946A-4EF3-A4BC-0034F99080BF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62581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792C41-0394-4CD1-9FEE-BDC5A48AC0BE}" type="datetimeFigureOut">
              <a:rPr lang="de-DE" smtClean="0"/>
              <a:t>28.06.2020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7A77C9-946A-4EF3-A4BC-0034F99080BF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1984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5792C41-0394-4CD1-9FEE-BDC5A48AC0BE}" type="datetimeFigureOut">
              <a:rPr lang="de-DE" smtClean="0"/>
              <a:t>28.06.2020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F7A77C9-946A-4EF3-A4BC-0034F99080BF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7917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826896" y="774141"/>
            <a:ext cx="8361229" cy="2098226"/>
          </a:xfrm>
        </p:spPr>
        <p:txBody>
          <a:bodyPr/>
          <a:lstStyle/>
          <a:p>
            <a:r>
              <a:rPr lang="de-DE" sz="5400"/>
              <a:t>Pressegespräch 01.07.2020</a:t>
            </a:r>
            <a:endParaRPr lang="de-DE" sz="5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772525" y="4379495"/>
            <a:ext cx="2687053" cy="663021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4" name="image" descr="https://www.jesus.ch/sites/default/files/media/27485-Gerich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3447" y="3084575"/>
            <a:ext cx="4048125" cy="2686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6235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3961281"/>
              </p:ext>
            </p:extLst>
          </p:nvPr>
        </p:nvGraphicFramePr>
        <p:xfrm>
          <a:off x="1187116" y="232612"/>
          <a:ext cx="10475495" cy="6489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36634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7423132"/>
              </p:ext>
            </p:extLst>
          </p:nvPr>
        </p:nvGraphicFramePr>
        <p:xfrm>
          <a:off x="1123122" y="447261"/>
          <a:ext cx="10853530" cy="6052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5396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0280795"/>
              </p:ext>
            </p:extLst>
          </p:nvPr>
        </p:nvGraphicFramePr>
        <p:xfrm>
          <a:off x="904461" y="272716"/>
          <a:ext cx="10822317" cy="6386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28128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6613366"/>
              </p:ext>
            </p:extLst>
          </p:nvPr>
        </p:nvGraphicFramePr>
        <p:xfrm>
          <a:off x="1852863" y="144379"/>
          <a:ext cx="9849853" cy="6617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68063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8849056"/>
              </p:ext>
            </p:extLst>
          </p:nvPr>
        </p:nvGraphicFramePr>
        <p:xfrm>
          <a:off x="1098884" y="368968"/>
          <a:ext cx="10515600" cy="6256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8748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41620" y="69957"/>
            <a:ext cx="7198517" cy="780275"/>
          </a:xfrm>
        </p:spPr>
        <p:txBody>
          <a:bodyPr>
            <a:normAutofit/>
          </a:bodyPr>
          <a:lstStyle/>
          <a:p>
            <a:br>
              <a:rPr lang="de-DE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baden-württembergische Sozialgerichtsbarkeit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494546" y="1576161"/>
            <a:ext cx="7318833" cy="2795313"/>
          </a:xfrm>
        </p:spPr>
        <p:txBody>
          <a:bodyPr>
            <a:normAutofit fontScale="25000" lnSpcReduction="20000"/>
          </a:bodyPr>
          <a:lstStyle/>
          <a:p>
            <a:pPr marL="285750" indent="-285750"/>
            <a:r>
              <a:rPr lang="de-DE" sz="7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 Sozialgerichte in</a:t>
            </a:r>
          </a:p>
          <a:p>
            <a:pPr marL="742950" lvl="1" indent="-285750"/>
            <a:r>
              <a:rPr lang="de-DE" sz="7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Stuttgart</a:t>
            </a:r>
          </a:p>
          <a:p>
            <a:pPr marL="742950" lvl="1" indent="-285750"/>
            <a:r>
              <a:rPr lang="de-DE" sz="7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Karlsruhe</a:t>
            </a:r>
          </a:p>
          <a:p>
            <a:pPr marL="742950" lvl="1" indent="-285750"/>
            <a:r>
              <a:rPr lang="de-DE" sz="7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Mannheim</a:t>
            </a:r>
          </a:p>
          <a:p>
            <a:pPr marL="742950" lvl="1" indent="-285750"/>
            <a:r>
              <a:rPr lang="de-DE" sz="7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Heilbronn</a:t>
            </a:r>
          </a:p>
          <a:p>
            <a:pPr marL="742950" lvl="1" indent="-285750"/>
            <a:r>
              <a:rPr lang="de-DE" sz="7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Ulm</a:t>
            </a:r>
          </a:p>
          <a:p>
            <a:pPr marL="742950" lvl="1" indent="-285750"/>
            <a:r>
              <a:rPr lang="de-DE" sz="7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Freiburg</a:t>
            </a:r>
          </a:p>
          <a:p>
            <a:pPr marL="742950" lvl="1" indent="-285750"/>
            <a:r>
              <a:rPr lang="de-DE" sz="7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Konstanz</a:t>
            </a:r>
          </a:p>
          <a:p>
            <a:pPr marL="742950" lvl="1" indent="-285750"/>
            <a:r>
              <a:rPr lang="de-DE" sz="7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Reutlingen</a:t>
            </a:r>
          </a:p>
          <a:p>
            <a:pPr marL="742950" lvl="1" indent="-285750"/>
            <a:endParaRPr lang="de-DE" sz="7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/>
            <a:r>
              <a:rPr lang="de-DE" sz="7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Landessozialgericht in Stuttgart</a:t>
            </a:r>
          </a:p>
          <a:p>
            <a:pPr marL="285750" indent="-285750"/>
            <a:r>
              <a:rPr lang="de-DE" sz="7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ca. 180 Richterinnen und Richter erster und zweiter Instanz</a:t>
            </a:r>
          </a:p>
          <a:p>
            <a:pPr marL="285750" indent="-285750"/>
            <a:r>
              <a:rPr lang="de-DE" sz="7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rund 1.300 ehrenamtliche Richterinnen und Richter an den Sozialgerichten</a:t>
            </a:r>
          </a:p>
          <a:p>
            <a:pPr marL="285750" indent="-285750"/>
            <a:r>
              <a:rPr lang="de-DE" sz="7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mehr als 200 ehrenamtliche Richterinnen und Richter beim Landessozialgericht</a:t>
            </a:r>
          </a:p>
          <a:p>
            <a:endParaRPr lang="de-DE" sz="72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1535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de-DE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Gerichtsbezirk </a:t>
            </a:r>
            <a:br>
              <a:rPr lang="de-DE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Sozialgericht Reutlingen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31136" y="2569218"/>
            <a:ext cx="8643341" cy="3870911"/>
          </a:xfrm>
        </p:spPr>
        <p:txBody>
          <a:bodyPr>
            <a:normAutofit lnSpcReduction="10000"/>
          </a:bodyPr>
          <a:lstStyle/>
          <a:p>
            <a:pPr marL="285750" indent="-285750">
              <a:lnSpc>
                <a:spcPct val="150000"/>
              </a:lnSpc>
            </a:pPr>
            <a:r>
              <a:rPr lang="de-DE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Landkreis Tübingen</a:t>
            </a:r>
          </a:p>
          <a:p>
            <a:pPr marL="285750" indent="-285750">
              <a:lnSpc>
                <a:spcPct val="150000"/>
              </a:lnSpc>
            </a:pPr>
            <a:r>
              <a:rPr lang="de-DE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Landkreis Zollernalbkreis</a:t>
            </a:r>
          </a:p>
          <a:p>
            <a:pPr marL="285750" indent="-285750">
              <a:lnSpc>
                <a:spcPct val="150000"/>
              </a:lnSpc>
            </a:pPr>
            <a:r>
              <a:rPr lang="de-DE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Landkreis Freudenstadt</a:t>
            </a:r>
          </a:p>
          <a:p>
            <a:pPr marL="285750" indent="-285750">
              <a:lnSpc>
                <a:spcPct val="150000"/>
              </a:lnSpc>
            </a:pPr>
            <a:r>
              <a:rPr lang="de-DE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Landkreis Rottweil</a:t>
            </a:r>
          </a:p>
          <a:p>
            <a:pPr marL="285750" indent="-285750">
              <a:lnSpc>
                <a:spcPct val="150000"/>
              </a:lnSpc>
            </a:pPr>
            <a:r>
              <a:rPr lang="de-DE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Landkreis Tuttlingen</a:t>
            </a:r>
          </a:p>
          <a:p>
            <a:pPr marL="285750" indent="-285750">
              <a:lnSpc>
                <a:spcPct val="150000"/>
              </a:lnSpc>
            </a:pPr>
            <a:r>
              <a:rPr lang="de-DE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Landkreis Reutlingen</a:t>
            </a:r>
          </a:p>
          <a:p>
            <a:pPr marL="285750" indent="-285750">
              <a:lnSpc>
                <a:spcPct val="150000"/>
              </a:lnSpc>
            </a:pPr>
            <a:r>
              <a:rPr lang="de-DE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Landkreis Schwarzwald-Baar-Kreis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06665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231136" y="296099"/>
            <a:ext cx="7729728" cy="1011591"/>
          </a:xfrm>
        </p:spPr>
        <p:txBody>
          <a:bodyPr>
            <a:normAutofit/>
          </a:bodyPr>
          <a:lstStyle/>
          <a:p>
            <a:r>
              <a:rPr lang="de-DE" sz="24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Sozialgericht Reutlingen</a:t>
            </a:r>
            <a:br>
              <a:rPr lang="de-DE" sz="24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sz="2400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2231136" y="1602658"/>
            <a:ext cx="7885471" cy="4984955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de-DE" sz="19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Gebäude und Lage</a:t>
            </a:r>
          </a:p>
          <a:p>
            <a:pPr marL="342900" indent="-342900">
              <a:lnSpc>
                <a:spcPct val="150000"/>
              </a:lnSpc>
            </a:pPr>
            <a:r>
              <a:rPr lang="de-DE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Seit 1996 in landeseigenem, denkmalgeschütztem Gebäude</a:t>
            </a:r>
          </a:p>
          <a:p>
            <a:pPr marL="342900" indent="-342900">
              <a:lnSpc>
                <a:spcPct val="150000"/>
              </a:lnSpc>
            </a:pPr>
            <a:r>
              <a:rPr lang="de-DE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1890 als Reichsbanknebenstelle erbaut</a:t>
            </a:r>
          </a:p>
          <a:p>
            <a:pPr marL="342900" indent="-342900">
              <a:lnSpc>
                <a:spcPct val="150000"/>
              </a:lnSpc>
            </a:pPr>
            <a:r>
              <a:rPr lang="de-DE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Innenstadtnähe</a:t>
            </a:r>
          </a:p>
          <a:p>
            <a:pPr marL="342900" indent="-342900">
              <a:lnSpc>
                <a:spcPct val="150000"/>
              </a:lnSpc>
            </a:pPr>
            <a:endParaRPr lang="de-DE" sz="1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19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Gerichtsorganisation</a:t>
            </a:r>
          </a:p>
          <a:p>
            <a:pPr marL="342900" indent="-342900">
              <a:lnSpc>
                <a:spcPct val="150000"/>
              </a:lnSpc>
            </a:pPr>
            <a:r>
              <a:rPr lang="de-DE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 Kammern besetzt mit 11 Berufsrichterinnen und –</a:t>
            </a:r>
            <a:r>
              <a:rPr lang="de-DE" sz="1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richtern</a:t>
            </a:r>
            <a:endParaRPr lang="de-DE" sz="1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de-DE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davon zwei Richterinnen in Teilzeit mit 0,75 AKA, bzw. mit 0,5 AKA</a:t>
            </a:r>
          </a:p>
          <a:p>
            <a:pPr marL="342900" indent="-342900">
              <a:lnSpc>
                <a:spcPct val="150000"/>
              </a:lnSpc>
            </a:pPr>
            <a:r>
              <a:rPr lang="de-DE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198 ehrenamtliche Richterinnen und Richter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230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251586" y="633274"/>
            <a:ext cx="6096000" cy="21698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de-DE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Personal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insgesamt 34 Beschäftigte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davon 11 im richterlichen Dienst,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 im nichtrichterlichen Dienst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de-DE" u="sng" dirty="0"/>
          </a:p>
        </p:txBody>
      </p:sp>
    </p:spTree>
    <p:extLst>
      <p:ext uri="{BB962C8B-B14F-4D97-AF65-F5344CB8AC3E}">
        <p14:creationId xmlns:p14="http://schemas.microsoft.com/office/powerpoint/2010/main" val="2984646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Entwicklung der Eingangszahlen seit 2015</a:t>
            </a:r>
            <a:br>
              <a:rPr lang="de-DE" sz="2400" dirty="0"/>
            </a:br>
            <a:r>
              <a:rPr lang="de-DE" sz="2400" dirty="0"/>
              <a:t> (Klagen und Eilanträge)</a:t>
            </a:r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3363151"/>
              </p:ext>
            </p:extLst>
          </p:nvPr>
        </p:nvGraphicFramePr>
        <p:xfrm>
          <a:off x="1371600" y="1443789"/>
          <a:ext cx="9906000" cy="5325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2059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20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8032102"/>
              </p:ext>
            </p:extLst>
          </p:nvPr>
        </p:nvGraphicFramePr>
        <p:xfrm>
          <a:off x="1507958" y="368968"/>
          <a:ext cx="9785684" cy="6408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02348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2544136"/>
              </p:ext>
            </p:extLst>
          </p:nvPr>
        </p:nvGraphicFramePr>
        <p:xfrm>
          <a:off x="1018674" y="569495"/>
          <a:ext cx="11093115" cy="5526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25378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855930"/>
              </p:ext>
            </p:extLst>
          </p:nvPr>
        </p:nvGraphicFramePr>
        <p:xfrm>
          <a:off x="1700462" y="112295"/>
          <a:ext cx="9119937" cy="6545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9087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064595"/>
              </p:ext>
            </p:extLst>
          </p:nvPr>
        </p:nvGraphicFramePr>
        <p:xfrm>
          <a:off x="1499937" y="168442"/>
          <a:ext cx="10002251" cy="6553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3213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4883898"/>
              </p:ext>
            </p:extLst>
          </p:nvPr>
        </p:nvGraphicFramePr>
        <p:xfrm>
          <a:off x="1564105" y="192505"/>
          <a:ext cx="9930063" cy="6424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18418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8288250"/>
              </p:ext>
            </p:extLst>
          </p:nvPr>
        </p:nvGraphicFramePr>
        <p:xfrm>
          <a:off x="1130968" y="96253"/>
          <a:ext cx="9971041" cy="6761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30606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811567"/>
              </p:ext>
            </p:extLst>
          </p:nvPr>
        </p:nvGraphicFramePr>
        <p:xfrm>
          <a:off x="1868905" y="385011"/>
          <a:ext cx="8799095" cy="6304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7845773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TM10001105[[fn=Ausschnitt]]</Template>
  <TotalTime>0</TotalTime>
  <Words>481</Words>
  <Application>Microsoft Office PowerPoint</Application>
  <PresentationFormat>Breitbild</PresentationFormat>
  <Paragraphs>152</Paragraphs>
  <Slides>18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3" baseType="lpstr">
      <vt:lpstr>Arial</vt:lpstr>
      <vt:lpstr>Calibri</vt:lpstr>
      <vt:lpstr>Franklin Gothic Book</vt:lpstr>
      <vt:lpstr>Tahoma</vt:lpstr>
      <vt:lpstr>Crop</vt:lpstr>
      <vt:lpstr>Pressegespräch 01.07.2020</vt:lpstr>
      <vt:lpstr>Entwicklung der Eingangszahlen seit 2015  (Klagen und Eilanträge)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 Die baden-württembergische Sozialgerichtsbarkeit</vt:lpstr>
      <vt:lpstr> Gerichtsbezirk  Sozialgericht Reutlingen</vt:lpstr>
      <vt:lpstr>Sozialgericht Reutlingen </vt:lpstr>
      <vt:lpstr>PowerPoint-Präsentation</vt:lpstr>
    </vt:vector>
  </TitlesOfParts>
  <Company>BITBW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Jahresrückblick 2019 </dc:title>
  <dc:creator>Minna, Anna (SG Reutlingen)</dc:creator>
  <cp:lastModifiedBy>Martin</cp:lastModifiedBy>
  <cp:revision>36</cp:revision>
  <cp:lastPrinted>2020-06-22T16:42:07Z</cp:lastPrinted>
  <dcterms:created xsi:type="dcterms:W3CDTF">2020-05-26T15:41:36Z</dcterms:created>
  <dcterms:modified xsi:type="dcterms:W3CDTF">2020-06-28T12:25:16Z</dcterms:modified>
</cp:coreProperties>
</file>